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crdownload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34" r:id="rId3"/>
    <p:sldId id="260" r:id="rId4"/>
    <p:sldId id="326" r:id="rId5"/>
    <p:sldId id="327" r:id="rId6"/>
    <p:sldId id="328" r:id="rId7"/>
    <p:sldId id="329" r:id="rId8"/>
    <p:sldId id="330" r:id="rId9"/>
    <p:sldId id="332" r:id="rId10"/>
    <p:sldId id="331" r:id="rId11"/>
    <p:sldId id="333" r:id="rId12"/>
    <p:sldId id="28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078C"/>
    <a:srgbClr val="00B1AA"/>
    <a:srgbClr val="472E8C"/>
    <a:srgbClr val="008E40"/>
    <a:srgbClr val="47267F"/>
    <a:srgbClr val="CA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5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9F05FB-39A7-4657-9FF5-25F058C6DB08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49DEE2-8F77-4FB6-8A2F-C33AA854B1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108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DB5C-B818-412A-840E-581DF1F9A7F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ABCB4-99C4-4876-92D4-CAC9786F1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97974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DB5C-B818-412A-840E-581DF1F9A7F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ABCB4-99C4-4876-92D4-CAC9786F1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279942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DB5C-B818-412A-840E-581DF1F9A7F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ABCB4-99C4-4876-92D4-CAC9786F1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63708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DB5C-B818-412A-840E-581DF1F9A7F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ABCB4-99C4-4876-92D4-CAC9786F1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642786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DB5C-B818-412A-840E-581DF1F9A7F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ABCB4-99C4-4876-92D4-CAC9786F1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445060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DB5C-B818-412A-840E-581DF1F9A7F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ABCB4-99C4-4876-92D4-CAC9786F1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796418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DB5C-B818-412A-840E-581DF1F9A7F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ABCB4-99C4-4876-92D4-CAC9786F1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318661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DB5C-B818-412A-840E-581DF1F9A7F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ABCB4-99C4-4876-92D4-CAC9786F1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038858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DB5C-B818-412A-840E-581DF1F9A7F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ABCB4-99C4-4876-92D4-CAC9786F1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415350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DB5C-B818-412A-840E-581DF1F9A7F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ABCB4-99C4-4876-92D4-CAC9786F1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324421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DB5C-B818-412A-840E-581DF1F9A7F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ABCB4-99C4-4876-92D4-CAC9786F1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044547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4DB5C-B818-412A-840E-581DF1F9A7F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1ABCB4-99C4-4876-92D4-CAC9786F11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294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crdownload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iriusolymp.ru/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8.png"/><Relationship Id="rId7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hyperlink" Target="https://siriusolymp.ru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21826" y="2277184"/>
            <a:ext cx="10854864" cy="1777293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Требования к </a:t>
            </a:r>
            <a:r>
              <a:rPr lang="ru-RU" sz="3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проведению школьного </a:t>
            </a:r>
            <a:r>
              <a:rPr lang="ru-RU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этапа </a:t>
            </a:r>
            <a:r>
              <a:rPr lang="ru-RU" sz="3600" b="1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ВсОШ</a:t>
            </a:r>
            <a:r>
              <a:rPr lang="ru-RU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 </a:t>
            </a:r>
            <a:r>
              <a:rPr lang="ru-RU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физике</a:t>
            </a:r>
            <a:r>
              <a:rPr lang="en-US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3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биологии</a:t>
            </a:r>
            <a:r>
              <a:rPr lang="ru-RU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en-US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химии</a:t>
            </a:r>
            <a:r>
              <a:rPr lang="en-US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астрономии</a:t>
            </a:r>
            <a:r>
              <a:rPr lang="en-US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ru-RU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3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математике </a:t>
            </a:r>
            <a:r>
              <a:rPr lang="ru-RU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информатике</a:t>
            </a:r>
            <a:r>
              <a:rPr lang="ru-RU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3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2021/22 учебном </a:t>
            </a:r>
            <a:r>
              <a:rPr lang="ru-RU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году</a:t>
            </a:r>
            <a:endParaRPr lang="ru-RU" sz="36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21308" y="6266783"/>
            <a:ext cx="10659101" cy="400995"/>
          </a:xfrm>
        </p:spPr>
        <p:txBody>
          <a:bodyPr>
            <a:noAutofit/>
          </a:bodyPr>
          <a:lstStyle/>
          <a:p>
            <a:pPr algn="l"/>
            <a:r>
              <a:rPr lang="ru-RU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Образовательный Фонд </a:t>
            </a:r>
            <a:r>
              <a:rPr lang="ru-RU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«Талант и успех»                </a:t>
            </a:r>
            <a:r>
              <a:rPr lang="en-US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info</a:t>
            </a:r>
            <a:r>
              <a:rPr lang="ru-RU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@</a:t>
            </a:r>
            <a:r>
              <a:rPr lang="en-US" sz="16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sochisirius</a:t>
            </a:r>
            <a:r>
              <a:rPr lang="ru-RU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ru-RU" sz="16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ru</a:t>
            </a:r>
            <a:r>
              <a:rPr lang="ru-RU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www.sochisirius.ru</a:t>
            </a:r>
            <a:r>
              <a:rPr lang="ru-RU" sz="1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68548" y="4273589"/>
            <a:ext cx="26997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Данил Салимов</a:t>
            </a:r>
            <a:endParaRPr lang="ru-RU" sz="2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121308" y="4078027"/>
            <a:ext cx="816285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2"/>
          <p:cNvSpPr txBox="1">
            <a:spLocks/>
          </p:cNvSpPr>
          <p:nvPr/>
        </p:nvSpPr>
        <p:spPr>
          <a:xfrm>
            <a:off x="1068547" y="4711688"/>
            <a:ext cx="10905279" cy="5147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</a:t>
            </a:r>
            <a:r>
              <a:rPr lang="ru-RU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оординатор организации школьного этапа</a:t>
            </a:r>
            <a:br>
              <a:rPr lang="ru-RU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всероссийской олимпиады школьников</a:t>
            </a:r>
            <a:endParaRPr lang="ru-RU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51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4426" y="3282084"/>
            <a:ext cx="25854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После организованного в школе разбора заданий у ученика возникли вопросы по решениям.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56274" y="1845852"/>
            <a:ext cx="1659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Задает вопрос учителю.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231823" y="1880053"/>
            <a:ext cx="28730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Передает вопрос региональному координатору.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548711" y="5440232"/>
            <a:ext cx="2230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Составители отвечают на вопрос.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854527" y="3575718"/>
            <a:ext cx="13776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Передает  вопрос РПМК.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461861" y="5467203"/>
            <a:ext cx="1648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РПМК отвечают на вопрос.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93900" y="3360538"/>
            <a:ext cx="2418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Учитель по в</a:t>
            </a:r>
            <a:r>
              <a:rPr lang="ru-RU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озможности 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отвечает на вопрос.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48719BFE-2C82-491C-A67F-7D346A69B32B}"/>
              </a:ext>
            </a:extLst>
          </p:cNvPr>
          <p:cNvSpPr txBox="1"/>
          <p:nvPr/>
        </p:nvSpPr>
        <p:spPr>
          <a:xfrm>
            <a:off x="4248738" y="4286324"/>
            <a:ext cx="21347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Передает  вопрос составителям.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82099F92-52F8-4E6F-958F-92D4FD2F120F}"/>
              </a:ext>
            </a:extLst>
          </p:cNvPr>
          <p:cNvSpPr txBox="1"/>
          <p:nvPr/>
        </p:nvSpPr>
        <p:spPr>
          <a:xfrm>
            <a:off x="6580460" y="3338753"/>
            <a:ext cx="19297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Передает  вопрос «Сириусу».</a:t>
            </a: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924426" y="117185"/>
            <a:ext cx="10343147" cy="602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Вопросы участников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153" y="735754"/>
            <a:ext cx="1321068" cy="1225304"/>
          </a:xfrm>
          <a:prstGeom prst="rect">
            <a:avLst/>
          </a:prstGeom>
        </p:spPr>
      </p:pic>
      <p:sp>
        <p:nvSpPr>
          <p:cNvPr id="36" name="Заголовок 1"/>
          <p:cNvSpPr txBox="1">
            <a:spLocks/>
          </p:cNvSpPr>
          <p:nvPr/>
        </p:nvSpPr>
        <p:spPr>
          <a:xfrm>
            <a:off x="5868915" y="775925"/>
            <a:ext cx="1298025" cy="8759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</a:t>
            </a:r>
          </a:p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дня</a:t>
            </a:r>
            <a:endParaRPr lang="ru-RU" sz="2000" b="1" dirty="0">
              <a:solidFill>
                <a:srgbClr val="4D078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309" y="2466371"/>
            <a:ext cx="1203177" cy="664651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915" y="2466758"/>
            <a:ext cx="1203177" cy="664651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30075" y="4884623"/>
            <a:ext cx="1217124" cy="66465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559" y="4540511"/>
            <a:ext cx="969529" cy="106120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106" y="2161677"/>
            <a:ext cx="1107228" cy="106047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383" y="2300298"/>
            <a:ext cx="961745" cy="92113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799" y="2191684"/>
            <a:ext cx="1021694" cy="978548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529" y="4286324"/>
            <a:ext cx="1069212" cy="1024059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138" y="4387253"/>
            <a:ext cx="1085525" cy="1039684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45259">
            <a:off x="7331709" y="3800743"/>
            <a:ext cx="1203177" cy="664651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51013">
            <a:off x="8052646" y="3719257"/>
            <a:ext cx="1203177" cy="66465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9622" y="4525722"/>
            <a:ext cx="1321068" cy="1225304"/>
          </a:xfrm>
          <a:prstGeom prst="rect">
            <a:avLst/>
          </a:prstGeom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10073384" y="4565893"/>
            <a:ext cx="1298025" cy="8759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000" b="1" dirty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2000" b="1" dirty="0" smtClean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дня</a:t>
            </a:r>
            <a:endParaRPr lang="ru-RU" sz="2000" b="1" dirty="0">
              <a:solidFill>
                <a:srgbClr val="4D078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643" y="4989067"/>
            <a:ext cx="1321068" cy="1225304"/>
          </a:xfrm>
          <a:prstGeom prst="rect">
            <a:avLst/>
          </a:prstGeom>
        </p:spPr>
      </p:pic>
      <p:sp>
        <p:nvSpPr>
          <p:cNvPr id="43" name="Заголовок 1"/>
          <p:cNvSpPr txBox="1">
            <a:spLocks/>
          </p:cNvSpPr>
          <p:nvPr/>
        </p:nvSpPr>
        <p:spPr>
          <a:xfrm>
            <a:off x="1131405" y="5029238"/>
            <a:ext cx="1298025" cy="8759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000" b="1" dirty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2000" b="1" dirty="0" smtClean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дня</a:t>
            </a:r>
            <a:endParaRPr lang="ru-RU" sz="2000" b="1" dirty="0">
              <a:solidFill>
                <a:srgbClr val="4D078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69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26" grpId="0"/>
      <p:bldP spid="29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4923" y="3028962"/>
            <a:ext cx="4217862" cy="3358668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924426" y="117185"/>
            <a:ext cx="10343147" cy="602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Окончательные результаты</a:t>
            </a:r>
            <a:endParaRPr lang="ru-RU" sz="32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165592" y="2786248"/>
            <a:ext cx="9878127" cy="3855940"/>
          </a:xfrm>
          <a:prstGeom prst="roundRect">
            <a:avLst/>
          </a:prstGeom>
          <a:noFill/>
          <a:ln w="38100">
            <a:solidFill>
              <a:srgbClr val="4D07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161" y="1230422"/>
            <a:ext cx="1677422" cy="155582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435061" y="1027906"/>
            <a:ext cx="8608658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истечении 14 календарных дней со дня проведения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олимпиады будет 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сформирована окончательная таблица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результатов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направлена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образовательные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организации через ФИС ОКО.</a:t>
            </a:r>
          </a:p>
          <a:p>
            <a:pPr>
              <a:spcAft>
                <a:spcPts val="600"/>
              </a:spcAft>
            </a:pP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этой таблице </a:t>
            </a:r>
            <a:r>
              <a:rPr lang="ru-RU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будут отсутствовать фамилии и имена участников! 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Сохраните таблицу с данными участников для подведения итогов олимпиады.</a:t>
            </a:r>
            <a:endParaRPr lang="ru-RU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38200" y="1477670"/>
            <a:ext cx="1433022" cy="8759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 дней</a:t>
            </a:r>
            <a:endParaRPr lang="ru-RU" sz="2400" b="1" dirty="0">
              <a:solidFill>
                <a:srgbClr val="4D078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75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1068548" y="2673522"/>
            <a:ext cx="5752743" cy="55971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b="1" dirty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Спасибо за внимание</a:t>
            </a:r>
            <a:r>
              <a:rPr lang="en-US" sz="3600" b="1" dirty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!</a:t>
            </a:r>
            <a:endParaRPr lang="ru-RU" sz="3600" b="1" dirty="0">
              <a:solidFill>
                <a:srgbClr val="4D078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1121308" y="6266783"/>
            <a:ext cx="10659101" cy="4009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Образовательный Фонд </a:t>
            </a: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«Талант и успех»                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info</a:t>
            </a: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@</a:t>
            </a:r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sochisirius</a:t>
            </a: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ru-RU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ru</a:t>
            </a: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www.sochisirius.ru</a:t>
            </a:r>
            <a:r>
              <a:rPr lang="ru-RU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68548" y="3926517"/>
            <a:ext cx="26997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Данил Салимов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121308" y="3730955"/>
            <a:ext cx="8162855" cy="0"/>
          </a:xfrm>
          <a:prstGeom prst="line">
            <a:avLst/>
          </a:prstGeom>
          <a:ln w="19050">
            <a:solidFill>
              <a:srgbClr val="4D07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одзаголовок 2"/>
          <p:cNvSpPr txBox="1">
            <a:spLocks/>
          </p:cNvSpPr>
          <p:nvPr/>
        </p:nvSpPr>
        <p:spPr>
          <a:xfrm>
            <a:off x="1068547" y="4364616"/>
            <a:ext cx="10780151" cy="5147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координатор организации школьного этапа</a:t>
            </a:r>
            <a:b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всероссийской олимпиады школьников</a:t>
            </a:r>
            <a:endParaRPr lang="ru-R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52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924426" y="342223"/>
            <a:ext cx="10343147" cy="602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31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00000"/>
              </a:lnSpc>
            </a:pPr>
            <a:endParaRPr lang="ru-RU" sz="31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924426" y="117185"/>
            <a:ext cx="10343147" cy="602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Запущен сайт школьного этапа </a:t>
            </a:r>
            <a:r>
              <a:rPr lang="ru-RU" sz="3200" b="1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ВсОШ</a:t>
            </a:r>
            <a:endParaRPr lang="ru-RU" sz="32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687" y="3405981"/>
            <a:ext cx="1190625" cy="1190625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4840" t="7392" r="3989" b="10363"/>
          <a:stretch/>
        </p:blipFill>
        <p:spPr>
          <a:xfrm>
            <a:off x="244443" y="1169824"/>
            <a:ext cx="10004079" cy="56403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88106" y="2589986"/>
            <a:ext cx="1392817" cy="139281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577030" y="2108517"/>
            <a:ext cx="2614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6"/>
              </a:rPr>
              <a:t>https://siriusolymp.ru</a:t>
            </a:r>
            <a:r>
              <a:rPr lang="en-US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6"/>
              </a:rPr>
              <a:t>/</a:t>
            </a:r>
            <a:r>
              <a:rPr lang="en-US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77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924426" y="342223"/>
            <a:ext cx="10343147" cy="602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31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00000"/>
              </a:lnSpc>
            </a:pPr>
            <a:endParaRPr lang="ru-RU" sz="31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924426" y="117185"/>
            <a:ext cx="10343147" cy="602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График проведения школьного этапа </a:t>
            </a:r>
            <a:r>
              <a:rPr lang="ru-RU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ВсОШ</a:t>
            </a:r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 2021 году</a:t>
            </a:r>
          </a:p>
        </p:txBody>
      </p:sp>
      <p:graphicFrame>
        <p:nvGraphicFramePr>
          <p:cNvPr id="24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4333852"/>
              </p:ext>
            </p:extLst>
          </p:nvPr>
        </p:nvGraphicFramePr>
        <p:xfrm>
          <a:off x="1078991" y="1846136"/>
          <a:ext cx="9914404" cy="3592643"/>
        </p:xfrm>
        <a:graphic>
          <a:graphicData uri="http://schemas.openxmlformats.org/drawingml/2006/table">
            <a:tbl>
              <a:tblPr/>
              <a:tblGrid>
                <a:gridCol w="2234732">
                  <a:extLst>
                    <a:ext uri="{9D8B030D-6E8A-4147-A177-3AD203B41FA5}">
                      <a16:colId xmlns="" xmlns:a16="http://schemas.microsoft.com/office/drawing/2014/main" val="3336533454"/>
                    </a:ext>
                  </a:extLst>
                </a:gridCol>
                <a:gridCol w="1919918">
                  <a:extLst>
                    <a:ext uri="{9D8B030D-6E8A-4147-A177-3AD203B41FA5}">
                      <a16:colId xmlns="" xmlns:a16="http://schemas.microsoft.com/office/drawing/2014/main" val="2924709734"/>
                    </a:ext>
                  </a:extLst>
                </a:gridCol>
                <a:gridCol w="1919918">
                  <a:extLst>
                    <a:ext uri="{9D8B030D-6E8A-4147-A177-3AD203B41FA5}">
                      <a16:colId xmlns="" xmlns:a16="http://schemas.microsoft.com/office/drawing/2014/main" val="3439286375"/>
                    </a:ext>
                  </a:extLst>
                </a:gridCol>
                <a:gridCol w="1919918">
                  <a:extLst>
                    <a:ext uri="{9D8B030D-6E8A-4147-A177-3AD203B41FA5}">
                      <a16:colId xmlns="" xmlns:a16="http://schemas.microsoft.com/office/drawing/2014/main" val="503740606"/>
                    </a:ext>
                  </a:extLst>
                </a:gridCol>
                <a:gridCol w="1919918">
                  <a:extLst>
                    <a:ext uri="{9D8B030D-6E8A-4147-A177-3AD203B41FA5}">
                      <a16:colId xmlns="" xmlns:a16="http://schemas.microsoft.com/office/drawing/2014/main" val="711414048"/>
                    </a:ext>
                  </a:extLst>
                </a:gridCol>
              </a:tblGrid>
              <a:tr h="964151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Предмет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Группа 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(вторник)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Группа 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  <a:p>
                      <a:pPr algn="ctr" rtl="0" fontAlgn="b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(среда)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Группа 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  <a:p>
                      <a:pPr algn="ctr" rtl="0" fontAlgn="b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(четверг)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Группа 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  <a:p>
                      <a:pPr algn="ctr" rtl="0" fontAlgn="b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(пятница)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76791216"/>
                  </a:ext>
                </a:extLst>
              </a:tr>
              <a:tr h="43808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Физика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28.09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29.09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30.09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01.10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53122586"/>
                  </a:ext>
                </a:extLst>
              </a:tr>
              <a:tr h="43808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Биология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05.10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06.10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07.10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08.10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74911840"/>
                  </a:ext>
                </a:extLst>
              </a:tr>
              <a:tr h="43808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Химия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1768167"/>
                  </a:ext>
                </a:extLst>
              </a:tr>
              <a:tr h="43808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Астрономия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07174129"/>
                  </a:ext>
                </a:extLst>
              </a:tr>
              <a:tr h="43808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Математика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19.10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21.10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16682465"/>
                  </a:ext>
                </a:extLst>
              </a:tr>
              <a:tr h="43808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Информатика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26.10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27.10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28.10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29.10</a:t>
                      </a:r>
                    </a:p>
                  </a:txBody>
                  <a:tcPr marL="19050" marR="19050" marT="12700" marB="12700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013141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430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24426" y="117185"/>
            <a:ext cx="10343147" cy="602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Получение кодов участников школой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98614" y="1090793"/>
            <a:ext cx="74326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позднее, чем за 5 календарных дней до даты проведения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тура на странице 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ФИС ОКО под логином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школы появится </a:t>
            </a:r>
            <a:r>
              <a:rPr lang="en-US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zip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-архив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кодами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участников</a:t>
            </a:r>
            <a:endParaRPr lang="ru-RU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1848" y="2786787"/>
            <a:ext cx="7927852" cy="33240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857" y="5627596"/>
            <a:ext cx="1249944" cy="690486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1165592" y="2313802"/>
            <a:ext cx="9878127" cy="4328386"/>
          </a:xfrm>
          <a:prstGeom prst="roundRect">
            <a:avLst/>
          </a:prstGeom>
          <a:noFill/>
          <a:ln w="38100">
            <a:solidFill>
              <a:srgbClr val="4D07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26" y="1230422"/>
            <a:ext cx="1677422" cy="1555826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1019467" y="1467125"/>
            <a:ext cx="1433022" cy="8759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дней</a:t>
            </a:r>
            <a:endParaRPr lang="ru-RU" sz="2400" b="1" dirty="0">
              <a:solidFill>
                <a:srgbClr val="4D078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35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1784" y="3024031"/>
            <a:ext cx="7916826" cy="3197637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924426" y="117185"/>
            <a:ext cx="10343147" cy="602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Выдача кодов участникам олимпиад</a:t>
            </a:r>
            <a:endParaRPr lang="ru-RU" sz="32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41394" y="1013047"/>
            <a:ext cx="96351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Заполните каждую таблицу данными учеников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Раздайте коды ученикам любым удобным вам способом.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Сохраните таблицу участников, она понадобится в случае восстановления утраченного кода участника и для подведения итогов олимпиады!</a:t>
            </a:r>
          </a:p>
          <a:p>
            <a:endParaRPr lang="ru-RU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219913" y="2684994"/>
            <a:ext cx="9878127" cy="4032677"/>
          </a:xfrm>
          <a:prstGeom prst="roundRect">
            <a:avLst/>
          </a:prstGeom>
          <a:noFill/>
          <a:ln w="38100">
            <a:solidFill>
              <a:srgbClr val="4D07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57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4501" y="2928193"/>
            <a:ext cx="4525067" cy="333676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3212" y="2928193"/>
            <a:ext cx="3295311" cy="3336762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924426" y="117185"/>
            <a:ext cx="10343147" cy="602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день проведения тура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530037" y="2562130"/>
            <a:ext cx="9180214" cy="4080057"/>
          </a:xfrm>
          <a:prstGeom prst="roundRect">
            <a:avLst/>
          </a:prstGeom>
          <a:noFill/>
          <a:ln w="38100">
            <a:solidFill>
              <a:srgbClr val="4D07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46478" y="1009955"/>
            <a:ext cx="95766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Участник заходит в систему </a:t>
            </a:r>
            <a:r>
              <a:rPr lang="ru-RU" b="1" u="sng" dirty="0" err="1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uts.sirius.online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вводит код </a:t>
            </a:r>
            <a:r>
              <a:rPr lang="ru-RU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нужного предмета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endParaRPr lang="ru-RU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Участники школьного этапа олимпиады вправе выполнять олимпиадные задания, разработанные для более старших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классов, для 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этого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он получает </a:t>
            </a:r>
            <a:r>
              <a:rPr lang="ru-RU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код </a:t>
            </a:r>
            <a:r>
              <a:rPr lang="ru-RU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того класса, задания которого он выполняет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6416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924426" y="117185"/>
            <a:ext cx="10343147" cy="602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Порядок выполнения заданий</a:t>
            </a:r>
            <a:endParaRPr lang="ru-RU" sz="32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37235" y="2568506"/>
            <a:ext cx="85175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Требования к порядку выполнения заданий </a:t>
            </a:r>
            <a:r>
              <a:rPr lang="ru-RU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школьного этапа олимпиады </a:t>
            </a:r>
            <a:r>
              <a:rPr lang="ru-RU" sz="2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конкретному предмету и классу </a:t>
            </a:r>
            <a:r>
              <a:rPr lang="ru-RU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публикуются на официальном сайте олимпиады не позднее, чем за 7 календарных дней до даты проведения олимпиады. </a:t>
            </a:r>
            <a:endParaRPr lang="ru-RU" sz="20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20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0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Требования определяют:</a:t>
            </a:r>
          </a:p>
          <a:p>
            <a:pPr lvl="2">
              <a:lnSpc>
                <a:spcPct val="150000"/>
              </a:lnSpc>
            </a:pP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время</a:t>
            </a:r>
            <a:r>
              <a:rPr lang="ru-RU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отведенное на выполнение </a:t>
            </a: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заданий</a:t>
            </a:r>
          </a:p>
          <a:p>
            <a:pPr lvl="2">
              <a:lnSpc>
                <a:spcPct val="150000"/>
              </a:lnSpc>
            </a:pP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комплекты </a:t>
            </a:r>
            <a:r>
              <a:rPr lang="ru-RU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заданий по классам (параллелям</a:t>
            </a: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lvl="2">
              <a:lnSpc>
                <a:spcPct val="150000"/>
              </a:lnSpc>
            </a:pP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отсутствие </a:t>
            </a:r>
            <a:r>
              <a:rPr lang="ru-RU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аудио- и </a:t>
            </a: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видеофайлов</a:t>
            </a:r>
          </a:p>
          <a:p>
            <a:pPr lvl="2">
              <a:lnSpc>
                <a:spcPct val="150000"/>
              </a:lnSpc>
            </a:pP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необходимые </a:t>
            </a:r>
            <a:r>
              <a:rPr lang="ru-RU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дополнительные </a:t>
            </a: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материалы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165592" y="2313802"/>
            <a:ext cx="9878127" cy="4328386"/>
          </a:xfrm>
          <a:prstGeom prst="roundRect">
            <a:avLst/>
          </a:prstGeom>
          <a:noFill/>
          <a:ln w="38100">
            <a:solidFill>
              <a:srgbClr val="4D07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13" y="3466628"/>
            <a:ext cx="1677422" cy="15558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7133" y="1210675"/>
            <a:ext cx="7432626" cy="866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Олимпиада открыта для прохождения с </a:t>
            </a:r>
            <a:r>
              <a:rPr lang="ru-RU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8:00 до 20:00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Время 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выполнение заданий определены в </a:t>
            </a:r>
            <a:r>
              <a:rPr lang="ru-RU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Требованиях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54854" y="3725710"/>
            <a:ext cx="1433022" cy="8759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ru-RU" sz="2400" b="1" dirty="0" smtClean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дней</a:t>
            </a:r>
            <a:endParaRPr lang="ru-RU" sz="2400" b="1" dirty="0">
              <a:solidFill>
                <a:srgbClr val="4D078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219816" y="6096405"/>
            <a:ext cx="430059" cy="0"/>
          </a:xfrm>
          <a:prstGeom prst="line">
            <a:avLst/>
          </a:prstGeom>
          <a:ln w="38100">
            <a:solidFill>
              <a:srgbClr val="00B1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2219816" y="4709716"/>
            <a:ext cx="430059" cy="0"/>
          </a:xfrm>
          <a:prstGeom prst="line">
            <a:avLst/>
          </a:prstGeom>
          <a:ln w="38100">
            <a:solidFill>
              <a:srgbClr val="00B1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2219816" y="5171443"/>
            <a:ext cx="430059" cy="0"/>
          </a:xfrm>
          <a:prstGeom prst="line">
            <a:avLst/>
          </a:prstGeom>
          <a:ln w="38100">
            <a:solidFill>
              <a:srgbClr val="00B1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2219816" y="5651276"/>
            <a:ext cx="430059" cy="0"/>
          </a:xfrm>
          <a:prstGeom prst="line">
            <a:avLst/>
          </a:prstGeom>
          <a:ln w="38100">
            <a:solidFill>
              <a:srgbClr val="00B1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043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 txBox="1">
            <a:spLocks/>
          </p:cNvSpPr>
          <p:nvPr/>
        </p:nvSpPr>
        <p:spPr>
          <a:xfrm>
            <a:off x="924426" y="117185"/>
            <a:ext cx="10343147" cy="602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Разбор заданий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888414" y="2939629"/>
            <a:ext cx="8181887" cy="3750882"/>
          </a:xfrm>
          <a:prstGeom prst="roundRect">
            <a:avLst/>
          </a:prstGeom>
          <a:noFill/>
          <a:ln w="38100">
            <a:solidFill>
              <a:srgbClr val="4D07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26" y="1230422"/>
            <a:ext cx="1677422" cy="1555826"/>
          </a:xfrm>
          <a:prstGeom prst="rect">
            <a:avLst/>
          </a:prstGeom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1255052" y="1424890"/>
            <a:ext cx="693889" cy="8759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7200" b="1" dirty="0">
              <a:solidFill>
                <a:srgbClr val="4D078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35243" y="1077041"/>
            <a:ext cx="9041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течение 2 календарных дней после завершения олимпиады на сайте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олимпиады </a:t>
            </a:r>
            <a:r>
              <a:rPr lang="en-US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siriusolymp.ru/</a:t>
            </a:r>
            <a:r>
              <a:rPr lang="en-US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проводится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разбор заданий.</a:t>
            </a:r>
          </a:p>
          <a:p>
            <a:endParaRPr lang="ru-RU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Разбор 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заданий включает публикацию следующих материалов: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текстовых 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решений на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сайте</a:t>
            </a:r>
            <a:endParaRPr lang="ru-RU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ru-RU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видеоразборов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решений заданий.</a:t>
            </a:r>
            <a:endParaRPr lang="ru-RU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848" y="3177544"/>
            <a:ext cx="3088400" cy="15240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548" y="3188660"/>
            <a:ext cx="3055821" cy="15307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549" y="4939529"/>
            <a:ext cx="3069392" cy="152035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848" y="4939529"/>
            <a:ext cx="3090083" cy="1530602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1102221" y="1452049"/>
            <a:ext cx="1433022" cy="8759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дня</a:t>
            </a:r>
            <a:endParaRPr lang="ru-RU" sz="2400" b="1" dirty="0">
              <a:solidFill>
                <a:srgbClr val="4D078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57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2404" y="4400023"/>
            <a:ext cx="5777231" cy="1502835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924426" y="117185"/>
            <a:ext cx="10343147" cy="602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Предварительные результаты</a:t>
            </a:r>
            <a:endParaRPr lang="ru-RU" sz="32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26" y="1230422"/>
            <a:ext cx="1677422" cy="155582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434383" y="1428440"/>
            <a:ext cx="929890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Задания олимпиады проверяются автоматически посредством </a:t>
            </a: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тестирующей </a:t>
            </a:r>
            <a:r>
              <a:rPr lang="ru-RU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системы</a:t>
            </a: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>
              <a:spcAft>
                <a:spcPts val="600"/>
              </a:spcAft>
            </a:pP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Результаты </a:t>
            </a:r>
            <a:r>
              <a:rPr lang="ru-RU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проверки работ участников будут доступны в системе </a:t>
            </a:r>
            <a:r>
              <a:rPr lang="ru-RU" sz="2000" b="1" u="sng" dirty="0" err="1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uts.sirius.online</a:t>
            </a:r>
            <a:r>
              <a:rPr lang="ru-RU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 коду </a:t>
            </a:r>
            <a:r>
              <a:rPr lang="ru-RU" sz="2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участника через </a:t>
            </a:r>
            <a:r>
              <a:rPr lang="ru-RU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 календарных дней с даты проведения олимпиады. </a:t>
            </a:r>
            <a:endParaRPr lang="ru-RU" sz="20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Попросите </a:t>
            </a:r>
            <a:r>
              <a:rPr lang="ru-RU" sz="2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учеников сохранить коды участников для просмотра результатов проверки.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01361" y="1428440"/>
            <a:ext cx="1433022" cy="8759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ru-RU" sz="2400" b="1" dirty="0" smtClean="0">
                <a:solidFill>
                  <a:srgbClr val="4D078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дней</a:t>
            </a:r>
            <a:endParaRPr lang="ru-RU" sz="2400" b="1" dirty="0">
              <a:solidFill>
                <a:srgbClr val="4D078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93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4064</TotalTime>
  <Words>397</Words>
  <Application>Microsoft Office PowerPoint</Application>
  <PresentationFormat>Широкоэкранный</PresentationFormat>
  <Paragraphs>104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Symbol</vt:lpstr>
      <vt:lpstr>Tahoma</vt:lpstr>
      <vt:lpstr>Тема Office</vt:lpstr>
      <vt:lpstr> Требования к проведению школьного  этапа ВсОШ по физике, биологии, химии, астрономии, математике и информатике в 2021/22 учебном году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Позиционирование в медиа. Продвижение профильных программ и экспертизы регионального центра</dc:title>
  <dc:creator>Беседина Тамара Федоровна</dc:creator>
  <cp:lastModifiedBy>Корсакова Анастасия Сергеевна</cp:lastModifiedBy>
  <cp:revision>190</cp:revision>
  <dcterms:created xsi:type="dcterms:W3CDTF">2020-08-13T09:57:59Z</dcterms:created>
  <dcterms:modified xsi:type="dcterms:W3CDTF">2021-08-25T14:10:45Z</dcterms:modified>
</cp:coreProperties>
</file>