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96" r:id="rId1"/>
  </p:sldMasterIdLst>
  <p:notesMasterIdLst>
    <p:notesMasterId r:id="rId13"/>
  </p:notesMasterIdLst>
  <p:sldIdLst>
    <p:sldId id="256" r:id="rId2"/>
    <p:sldId id="303" r:id="rId3"/>
    <p:sldId id="304" r:id="rId4"/>
    <p:sldId id="293" r:id="rId5"/>
    <p:sldId id="305" r:id="rId6"/>
    <p:sldId id="306" r:id="rId7"/>
    <p:sldId id="307" r:id="rId8"/>
    <p:sldId id="308" r:id="rId9"/>
    <p:sldId id="309" r:id="rId10"/>
    <p:sldId id="295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06" autoAdjust="0"/>
    <p:restoredTop sz="94129" autoAdjust="0"/>
  </p:normalViewPr>
  <p:slideViewPr>
    <p:cSldViewPr>
      <p:cViewPr varScale="1">
        <p:scale>
          <a:sx n="92" d="100"/>
          <a:sy n="92" d="100"/>
        </p:scale>
        <p:origin x="93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B3D774-56E1-4DEB-B275-8CD2777689FD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A59F975-F05E-4730-BEA0-D07F0067A7B3}">
      <dgm:prSet phldrT="[Текст]" custT="1"/>
      <dgm:spPr/>
      <dgm:t>
        <a:bodyPr/>
        <a:lstStyle/>
        <a:p>
          <a:pPr indent="0"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2000" b="1" u="none" dirty="0" smtClean="0"/>
            <a:t>Скорость (спиды, </a:t>
          </a:r>
          <a:r>
            <a:rPr lang="en-US" sz="2000" b="1" u="none" dirty="0" smtClean="0"/>
            <a:t>speed)</a:t>
          </a:r>
          <a:endParaRPr lang="ru-RU" sz="2000" b="1" dirty="0"/>
        </a:p>
      </dgm:t>
    </dgm:pt>
    <dgm:pt modelId="{D4FBD357-6C3C-4D9D-84A0-E5C8AE0F2098}" type="parTrans" cxnId="{C7A7F8C1-D938-4E77-83F9-954FA13A04BB}">
      <dgm:prSet/>
      <dgm:spPr/>
      <dgm:t>
        <a:bodyPr/>
        <a:lstStyle/>
        <a:p>
          <a:pPr indent="0"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3600" b="1"/>
        </a:p>
      </dgm:t>
    </dgm:pt>
    <dgm:pt modelId="{3E18A96F-F635-4AC4-89B2-48C74EA17C54}" type="sibTrans" cxnId="{C7A7F8C1-D938-4E77-83F9-954FA13A04BB}">
      <dgm:prSet custT="1"/>
      <dgm:spPr/>
      <dgm:t>
        <a:bodyPr/>
        <a:lstStyle/>
        <a:p>
          <a:pPr indent="0"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3600" b="1"/>
        </a:p>
      </dgm:t>
    </dgm:pt>
    <dgm:pt modelId="{9540B88F-DBCB-4BC6-BB11-FE8FFA3235F9}">
      <dgm:prSet phldrT="[Текст]" custT="1"/>
      <dgm:spPr/>
      <dgm:t>
        <a:bodyPr/>
        <a:lstStyle/>
        <a:p>
          <a:pPr marL="0" indent="0"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2000" b="1" u="none" dirty="0" smtClean="0"/>
            <a:t>ЛСД (КИСЛОТА)</a:t>
          </a:r>
          <a:endParaRPr lang="ru-RU" sz="2000" b="1" dirty="0"/>
        </a:p>
      </dgm:t>
    </dgm:pt>
    <dgm:pt modelId="{66026413-465C-4C8A-BEDB-1AC068D1381C}" type="parTrans" cxnId="{0625384A-4A30-42A0-8E72-1802AC514E55}">
      <dgm:prSet/>
      <dgm:spPr/>
      <dgm:t>
        <a:bodyPr/>
        <a:lstStyle/>
        <a:p>
          <a:pPr indent="0"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2400"/>
        </a:p>
      </dgm:t>
    </dgm:pt>
    <dgm:pt modelId="{B482724C-AD8D-4948-B8F1-0BD00009D324}" type="sibTrans" cxnId="{0625384A-4A30-42A0-8E72-1802AC514E55}">
      <dgm:prSet custT="1"/>
      <dgm:spPr/>
      <dgm:t>
        <a:bodyPr/>
        <a:lstStyle/>
        <a:p>
          <a:pPr indent="0"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3200"/>
        </a:p>
      </dgm:t>
    </dgm:pt>
    <dgm:pt modelId="{C6C760D4-9100-4BCB-B8BC-87011FD9559F}">
      <dgm:prSet phldrT="[Текст]" custT="1"/>
      <dgm:spPr/>
      <dgm:t>
        <a:bodyPr/>
        <a:lstStyle/>
        <a:p>
          <a:pPr marL="0" indent="0"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400" b="1" dirty="0" smtClean="0"/>
            <a:t> </a:t>
          </a:r>
          <a:r>
            <a:rPr lang="ru-RU" sz="2000" b="1" dirty="0" smtClean="0"/>
            <a:t>ЭКСТАЗИ</a:t>
          </a:r>
          <a:endParaRPr lang="ru-RU" sz="2000" b="1" dirty="0"/>
        </a:p>
      </dgm:t>
    </dgm:pt>
    <dgm:pt modelId="{4F30ACBC-63F4-4A35-9B73-4119C44BD1F1}" type="parTrans" cxnId="{A677AEB7-B778-43A3-B872-A382CCAD9455}">
      <dgm:prSet/>
      <dgm:spPr/>
      <dgm:t>
        <a:bodyPr/>
        <a:lstStyle/>
        <a:p>
          <a:pPr indent="0"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2400"/>
        </a:p>
      </dgm:t>
    </dgm:pt>
    <dgm:pt modelId="{D4B7DFF7-4BA2-4993-B72D-39C3FBF46EA2}" type="sibTrans" cxnId="{A677AEB7-B778-43A3-B872-A382CCAD9455}">
      <dgm:prSet custT="1"/>
      <dgm:spPr/>
      <dgm:t>
        <a:bodyPr/>
        <a:lstStyle/>
        <a:p>
          <a:pPr indent="0"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3200"/>
        </a:p>
      </dgm:t>
    </dgm:pt>
    <dgm:pt modelId="{6B61E2DC-D599-408D-9909-8F0F76CABB1A}">
      <dgm:prSet phldrT="[Текст]" custT="1"/>
      <dgm:spPr/>
      <dgm:t>
        <a:bodyPr/>
        <a:lstStyle/>
        <a:p>
          <a:pPr marL="0" indent="0"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2000" b="1" u="none" dirty="0" smtClean="0"/>
            <a:t>СОЛИ</a:t>
          </a:r>
          <a:endParaRPr lang="ru-RU" sz="2000" b="1" dirty="0"/>
        </a:p>
      </dgm:t>
    </dgm:pt>
    <dgm:pt modelId="{1FAF6436-516B-4FB6-8BB9-13C781924C31}" type="parTrans" cxnId="{1C19DF6A-CD3C-4BD8-8CA9-05E548DC6802}">
      <dgm:prSet/>
      <dgm:spPr/>
      <dgm:t>
        <a:bodyPr/>
        <a:lstStyle/>
        <a:p>
          <a:pPr indent="0"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2400"/>
        </a:p>
      </dgm:t>
    </dgm:pt>
    <dgm:pt modelId="{4CFFC259-B716-4687-ACF0-15EF7F295CFA}" type="sibTrans" cxnId="{1C19DF6A-CD3C-4BD8-8CA9-05E548DC6802}">
      <dgm:prSet custT="1"/>
      <dgm:spPr/>
      <dgm:t>
        <a:bodyPr/>
        <a:lstStyle/>
        <a:p>
          <a:pPr indent="0"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3200"/>
        </a:p>
      </dgm:t>
    </dgm:pt>
    <dgm:pt modelId="{BB88B46E-3E68-449E-BDFA-94C53D079559}">
      <dgm:prSet phldrT="[Текст]" custT="1"/>
      <dgm:spPr/>
      <dgm:t>
        <a:bodyPr/>
        <a:lstStyle/>
        <a:p>
          <a:pPr marL="0" indent="0"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2000" b="1" u="none" dirty="0" smtClean="0"/>
            <a:t>СПАЙСЫ</a:t>
          </a:r>
          <a:endParaRPr lang="ru-RU" sz="2000" b="1" dirty="0"/>
        </a:p>
      </dgm:t>
    </dgm:pt>
    <dgm:pt modelId="{DC078A9D-93CE-4348-A865-9E935DBF0D4F}" type="parTrans" cxnId="{265C04BC-6A28-4C0D-A6E9-972CDB124D22}">
      <dgm:prSet/>
      <dgm:spPr/>
      <dgm:t>
        <a:bodyPr/>
        <a:lstStyle/>
        <a:p>
          <a:pPr indent="0"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2400"/>
        </a:p>
      </dgm:t>
    </dgm:pt>
    <dgm:pt modelId="{64BA8DC5-A364-4EF2-AD8E-89527636258D}" type="sibTrans" cxnId="{265C04BC-6A28-4C0D-A6E9-972CDB124D22}">
      <dgm:prSet/>
      <dgm:spPr/>
      <dgm:t>
        <a:bodyPr/>
        <a:lstStyle/>
        <a:p>
          <a:pPr indent="0" algn="ctr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2400"/>
        </a:p>
      </dgm:t>
    </dgm:pt>
    <dgm:pt modelId="{DA775EE0-01DB-4C9D-88A7-AFB1067A0C44}" type="pres">
      <dgm:prSet presAssocID="{F8B3D774-56E1-4DEB-B275-8CD2777689F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CC91CD-65D5-44B0-9A94-CDC85832E8BC}" type="pres">
      <dgm:prSet presAssocID="{F8B3D774-56E1-4DEB-B275-8CD2777689FD}" presName="dummyMaxCanvas" presStyleCnt="0">
        <dgm:presLayoutVars/>
      </dgm:prSet>
      <dgm:spPr/>
    </dgm:pt>
    <dgm:pt modelId="{2A85A510-E0F8-474A-A771-916BAAB5ABC4}" type="pres">
      <dgm:prSet presAssocID="{F8B3D774-56E1-4DEB-B275-8CD2777689FD}" presName="FiveNodes_1" presStyleLbl="node1" presStyleIdx="0" presStyleCnt="5" custScaleX="70666" custScaleY="76503" custLinFactNeighborX="57" custLinFactNeighborY="1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204172-1CC6-41E4-9ABF-08B06E3A5952}" type="pres">
      <dgm:prSet presAssocID="{F8B3D774-56E1-4DEB-B275-8CD2777689FD}" presName="FiveNodes_2" presStyleLbl="node1" presStyleIdx="1" presStyleCnt="5" custScaleX="48594" custScaleY="80135" custLinFactNeighborX="3217" custLinFactNeighborY="19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76853B-66D5-4ECE-A92F-AAAB4E135EE4}" type="pres">
      <dgm:prSet presAssocID="{F8B3D774-56E1-4DEB-B275-8CD2777689FD}" presName="FiveNodes_3" presStyleLbl="node1" presStyleIdx="2" presStyleCnt="5" custScaleX="38384" custScaleY="62208" custLinFactNeighborX="-3065" custLinFactNeighborY="-182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E4ED06-C81A-4491-A4B3-D8E443FEEE2D}" type="pres">
      <dgm:prSet presAssocID="{F8B3D774-56E1-4DEB-B275-8CD2777689FD}" presName="FiveNodes_4" presStyleLbl="node1" presStyleIdx="3" presStyleCnt="5" custScaleX="38382" custScaleY="73040" custLinFactY="51302" custLinFactNeighborX="1533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00CCD6-5BAC-4927-B235-C5149DEE22BD}" type="pres">
      <dgm:prSet presAssocID="{F8B3D774-56E1-4DEB-B275-8CD2777689FD}" presName="FiveNodes_5" presStyleLbl="node1" presStyleIdx="4" presStyleCnt="5" custScaleX="55130" custScaleY="43999" custLinFactY="-69588" custLinFactNeighborX="-51343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AB17B8-9909-4E4B-B159-F6D9DD096346}" type="pres">
      <dgm:prSet presAssocID="{F8B3D774-56E1-4DEB-B275-8CD2777689FD}" presName="FiveConn_1-2" presStyleLbl="fgAccFollowNode1" presStyleIdx="0" presStyleCnt="4" custLinFactX="-700000" custLinFactNeighborX="-710291" custLinFactNeighborY="723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61C9CA-B1A7-4748-BCF0-A319F980A051}" type="pres">
      <dgm:prSet presAssocID="{F8B3D774-56E1-4DEB-B275-8CD2777689FD}" presName="FiveConn_2-3" presStyleLbl="fgAccFollowNode1" presStyleIdx="1" presStyleCnt="4" custLinFactX="-400000" custLinFactNeighborX="-460996" custLinFactNeighborY="563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A70FFE-8D83-48A0-BAF4-102200D61DE4}" type="pres">
      <dgm:prSet presAssocID="{F8B3D774-56E1-4DEB-B275-8CD2777689FD}" presName="FiveConn_3-4" presStyleLbl="fgAccFollowNode1" presStyleIdx="2" presStyleCnt="4" custLinFactX="-400000" custLinFactY="-100000" custLinFactNeighborX="-415248" custLinFactNeighborY="-1137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594FEB-6581-4257-A616-79E3EAF5F5D5}" type="pres">
      <dgm:prSet presAssocID="{F8B3D774-56E1-4DEB-B275-8CD2777689FD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4CE5F7-4FDA-4CFA-A080-A51DF3CB1C5D}" type="pres">
      <dgm:prSet presAssocID="{F8B3D774-56E1-4DEB-B275-8CD2777689FD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157830-98AB-4416-9812-419B55FE0B95}" type="pres">
      <dgm:prSet presAssocID="{F8B3D774-56E1-4DEB-B275-8CD2777689FD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0F0159-F0C0-4141-B621-1961BFBD997F}" type="pres">
      <dgm:prSet presAssocID="{F8B3D774-56E1-4DEB-B275-8CD2777689FD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1B6727-D12A-499D-BD73-CB46028401AF}" type="pres">
      <dgm:prSet presAssocID="{F8B3D774-56E1-4DEB-B275-8CD2777689FD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98AF4F-D99C-4713-9C9A-A02BCD465A96}" type="pres">
      <dgm:prSet presAssocID="{F8B3D774-56E1-4DEB-B275-8CD2777689FD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507590-B9CF-4F4F-8550-CA080D314DF6}" type="presOf" srcId="{9540B88F-DBCB-4BC6-BB11-FE8FFA3235F9}" destId="{77157830-98AB-4416-9812-419B55FE0B95}" srcOrd="1" destOrd="0" presId="urn:microsoft.com/office/officeart/2005/8/layout/vProcess5"/>
    <dgm:cxn modelId="{946A3B69-135B-498C-8325-D4E71C1CD9E6}" type="presOf" srcId="{3E18A96F-F635-4AC4-89B2-48C74EA17C54}" destId="{0CAB17B8-9909-4E4B-B159-F6D9DD096346}" srcOrd="0" destOrd="0" presId="urn:microsoft.com/office/officeart/2005/8/layout/vProcess5"/>
    <dgm:cxn modelId="{7F339B5C-8719-4DBF-B401-1530ED740CEC}" type="presOf" srcId="{9540B88F-DBCB-4BC6-BB11-FE8FFA3235F9}" destId="{CF204172-1CC6-41E4-9ABF-08B06E3A5952}" srcOrd="0" destOrd="0" presId="urn:microsoft.com/office/officeart/2005/8/layout/vProcess5"/>
    <dgm:cxn modelId="{02007E8E-F069-4349-ACBC-31B76A294AE1}" type="presOf" srcId="{C6C760D4-9100-4BCB-B8BC-87011FD9559F}" destId="{4076853B-66D5-4ECE-A92F-AAAB4E135EE4}" srcOrd="0" destOrd="0" presId="urn:microsoft.com/office/officeart/2005/8/layout/vProcess5"/>
    <dgm:cxn modelId="{1C19DF6A-CD3C-4BD8-8CA9-05E548DC6802}" srcId="{F8B3D774-56E1-4DEB-B275-8CD2777689FD}" destId="{6B61E2DC-D599-408D-9909-8F0F76CABB1A}" srcOrd="3" destOrd="0" parTransId="{1FAF6436-516B-4FB6-8BB9-13C781924C31}" sibTransId="{4CFFC259-B716-4687-ACF0-15EF7F295CFA}"/>
    <dgm:cxn modelId="{015EA3BC-693B-488C-AE0E-6B503E9B04A4}" type="presOf" srcId="{F8B3D774-56E1-4DEB-B275-8CD2777689FD}" destId="{DA775EE0-01DB-4C9D-88A7-AFB1067A0C44}" srcOrd="0" destOrd="0" presId="urn:microsoft.com/office/officeart/2005/8/layout/vProcess5"/>
    <dgm:cxn modelId="{A677AEB7-B778-43A3-B872-A382CCAD9455}" srcId="{F8B3D774-56E1-4DEB-B275-8CD2777689FD}" destId="{C6C760D4-9100-4BCB-B8BC-87011FD9559F}" srcOrd="2" destOrd="0" parTransId="{4F30ACBC-63F4-4A35-9B73-4119C44BD1F1}" sibTransId="{D4B7DFF7-4BA2-4993-B72D-39C3FBF46EA2}"/>
    <dgm:cxn modelId="{163D3204-B89C-47FE-8321-2E11408DAD78}" type="presOf" srcId="{BB88B46E-3E68-449E-BDFA-94C53D079559}" destId="{6598AF4F-D99C-4713-9C9A-A02BCD465A96}" srcOrd="1" destOrd="0" presId="urn:microsoft.com/office/officeart/2005/8/layout/vProcess5"/>
    <dgm:cxn modelId="{0625384A-4A30-42A0-8E72-1802AC514E55}" srcId="{F8B3D774-56E1-4DEB-B275-8CD2777689FD}" destId="{9540B88F-DBCB-4BC6-BB11-FE8FFA3235F9}" srcOrd="1" destOrd="0" parTransId="{66026413-465C-4C8A-BEDB-1AC068D1381C}" sibTransId="{B482724C-AD8D-4948-B8F1-0BD00009D324}"/>
    <dgm:cxn modelId="{C7A7F8C1-D938-4E77-83F9-954FA13A04BB}" srcId="{F8B3D774-56E1-4DEB-B275-8CD2777689FD}" destId="{AA59F975-F05E-4730-BEA0-D07F0067A7B3}" srcOrd="0" destOrd="0" parTransId="{D4FBD357-6C3C-4D9D-84A0-E5C8AE0F2098}" sibTransId="{3E18A96F-F635-4AC4-89B2-48C74EA17C54}"/>
    <dgm:cxn modelId="{A34EFEBE-EE95-433A-A88E-2EA6C9BA7EFE}" type="presOf" srcId="{4CFFC259-B716-4687-ACF0-15EF7F295CFA}" destId="{21594FEB-6581-4257-A616-79E3EAF5F5D5}" srcOrd="0" destOrd="0" presId="urn:microsoft.com/office/officeart/2005/8/layout/vProcess5"/>
    <dgm:cxn modelId="{6AB06821-4D3F-4471-B571-1A1C5B2761DF}" type="presOf" srcId="{BB88B46E-3E68-449E-BDFA-94C53D079559}" destId="{F500CCD6-5BAC-4927-B235-C5149DEE22BD}" srcOrd="0" destOrd="0" presId="urn:microsoft.com/office/officeart/2005/8/layout/vProcess5"/>
    <dgm:cxn modelId="{265C04BC-6A28-4C0D-A6E9-972CDB124D22}" srcId="{F8B3D774-56E1-4DEB-B275-8CD2777689FD}" destId="{BB88B46E-3E68-449E-BDFA-94C53D079559}" srcOrd="4" destOrd="0" parTransId="{DC078A9D-93CE-4348-A865-9E935DBF0D4F}" sibTransId="{64BA8DC5-A364-4EF2-AD8E-89527636258D}"/>
    <dgm:cxn modelId="{BBF97041-0DAB-49BA-A711-419A7877BE11}" type="presOf" srcId="{D4B7DFF7-4BA2-4993-B72D-39C3FBF46EA2}" destId="{ABA70FFE-8D83-48A0-BAF4-102200D61DE4}" srcOrd="0" destOrd="0" presId="urn:microsoft.com/office/officeart/2005/8/layout/vProcess5"/>
    <dgm:cxn modelId="{6A62BBD8-56D8-4419-93CA-1458606BD7C2}" type="presOf" srcId="{AA59F975-F05E-4730-BEA0-D07F0067A7B3}" destId="{2A85A510-E0F8-474A-A771-916BAAB5ABC4}" srcOrd="0" destOrd="0" presId="urn:microsoft.com/office/officeart/2005/8/layout/vProcess5"/>
    <dgm:cxn modelId="{D01FC575-9529-4CED-857A-379E5C8DC02C}" type="presOf" srcId="{AA59F975-F05E-4730-BEA0-D07F0067A7B3}" destId="{994CE5F7-4FDA-4CFA-A080-A51DF3CB1C5D}" srcOrd="1" destOrd="0" presId="urn:microsoft.com/office/officeart/2005/8/layout/vProcess5"/>
    <dgm:cxn modelId="{5BB566C6-FC48-47C1-BDE7-8988F58E53A3}" type="presOf" srcId="{C6C760D4-9100-4BCB-B8BC-87011FD9559F}" destId="{B60F0159-F0C0-4141-B621-1961BFBD997F}" srcOrd="1" destOrd="0" presId="urn:microsoft.com/office/officeart/2005/8/layout/vProcess5"/>
    <dgm:cxn modelId="{8744FDE6-8B1F-40C7-BAD2-C84F19938F9E}" type="presOf" srcId="{6B61E2DC-D599-408D-9909-8F0F76CABB1A}" destId="{C51B6727-D12A-499D-BD73-CB46028401AF}" srcOrd="1" destOrd="0" presId="urn:microsoft.com/office/officeart/2005/8/layout/vProcess5"/>
    <dgm:cxn modelId="{DF4CFB54-1231-4722-9BA6-E188E9FD54C7}" type="presOf" srcId="{B482724C-AD8D-4948-B8F1-0BD00009D324}" destId="{E361C9CA-B1A7-4748-BCF0-A319F980A051}" srcOrd="0" destOrd="0" presId="urn:microsoft.com/office/officeart/2005/8/layout/vProcess5"/>
    <dgm:cxn modelId="{409CA2A7-1025-46A5-A0D1-48FB18D04AE0}" type="presOf" srcId="{6B61E2DC-D599-408D-9909-8F0F76CABB1A}" destId="{D9E4ED06-C81A-4491-A4B3-D8E443FEEE2D}" srcOrd="0" destOrd="0" presId="urn:microsoft.com/office/officeart/2005/8/layout/vProcess5"/>
    <dgm:cxn modelId="{1E6AE475-A728-4B5D-88CC-F1B7D2B71BCC}" type="presParOf" srcId="{DA775EE0-01DB-4C9D-88A7-AFB1067A0C44}" destId="{92CC91CD-65D5-44B0-9A94-CDC85832E8BC}" srcOrd="0" destOrd="0" presId="urn:microsoft.com/office/officeart/2005/8/layout/vProcess5"/>
    <dgm:cxn modelId="{D9040577-D91F-4EE1-8E9B-12C61BA56C30}" type="presParOf" srcId="{DA775EE0-01DB-4C9D-88A7-AFB1067A0C44}" destId="{2A85A510-E0F8-474A-A771-916BAAB5ABC4}" srcOrd="1" destOrd="0" presId="urn:microsoft.com/office/officeart/2005/8/layout/vProcess5"/>
    <dgm:cxn modelId="{F3C008A1-EB15-4818-BBC3-419F161C7C5B}" type="presParOf" srcId="{DA775EE0-01DB-4C9D-88A7-AFB1067A0C44}" destId="{CF204172-1CC6-41E4-9ABF-08B06E3A5952}" srcOrd="2" destOrd="0" presId="urn:microsoft.com/office/officeart/2005/8/layout/vProcess5"/>
    <dgm:cxn modelId="{08CAA8CC-04AD-4DB4-8A99-3442C60FC8D6}" type="presParOf" srcId="{DA775EE0-01DB-4C9D-88A7-AFB1067A0C44}" destId="{4076853B-66D5-4ECE-A92F-AAAB4E135EE4}" srcOrd="3" destOrd="0" presId="urn:microsoft.com/office/officeart/2005/8/layout/vProcess5"/>
    <dgm:cxn modelId="{A4DEFFC1-BA75-4F4F-9F4C-FB06308257EB}" type="presParOf" srcId="{DA775EE0-01DB-4C9D-88A7-AFB1067A0C44}" destId="{D9E4ED06-C81A-4491-A4B3-D8E443FEEE2D}" srcOrd="4" destOrd="0" presId="urn:microsoft.com/office/officeart/2005/8/layout/vProcess5"/>
    <dgm:cxn modelId="{77D502AF-CB5D-44A2-813E-73752608A554}" type="presParOf" srcId="{DA775EE0-01DB-4C9D-88A7-AFB1067A0C44}" destId="{F500CCD6-5BAC-4927-B235-C5149DEE22BD}" srcOrd="5" destOrd="0" presId="urn:microsoft.com/office/officeart/2005/8/layout/vProcess5"/>
    <dgm:cxn modelId="{510938D0-5163-467D-A17C-06C747753957}" type="presParOf" srcId="{DA775EE0-01DB-4C9D-88A7-AFB1067A0C44}" destId="{0CAB17B8-9909-4E4B-B159-F6D9DD096346}" srcOrd="6" destOrd="0" presId="urn:microsoft.com/office/officeart/2005/8/layout/vProcess5"/>
    <dgm:cxn modelId="{D463D1F0-C912-4037-9637-F3B71543EE96}" type="presParOf" srcId="{DA775EE0-01DB-4C9D-88A7-AFB1067A0C44}" destId="{E361C9CA-B1A7-4748-BCF0-A319F980A051}" srcOrd="7" destOrd="0" presId="urn:microsoft.com/office/officeart/2005/8/layout/vProcess5"/>
    <dgm:cxn modelId="{CB5F3E25-5AEF-427E-90DA-D4E9698DC40A}" type="presParOf" srcId="{DA775EE0-01DB-4C9D-88A7-AFB1067A0C44}" destId="{ABA70FFE-8D83-48A0-BAF4-102200D61DE4}" srcOrd="8" destOrd="0" presId="urn:microsoft.com/office/officeart/2005/8/layout/vProcess5"/>
    <dgm:cxn modelId="{86116CF6-F375-4C6B-8FA7-7F9EF64897AF}" type="presParOf" srcId="{DA775EE0-01DB-4C9D-88A7-AFB1067A0C44}" destId="{21594FEB-6581-4257-A616-79E3EAF5F5D5}" srcOrd="9" destOrd="0" presId="urn:microsoft.com/office/officeart/2005/8/layout/vProcess5"/>
    <dgm:cxn modelId="{433EDFF3-1E31-4883-82CE-3DA022FCF0C0}" type="presParOf" srcId="{DA775EE0-01DB-4C9D-88A7-AFB1067A0C44}" destId="{994CE5F7-4FDA-4CFA-A080-A51DF3CB1C5D}" srcOrd="10" destOrd="0" presId="urn:microsoft.com/office/officeart/2005/8/layout/vProcess5"/>
    <dgm:cxn modelId="{D9B9C8CA-F947-4108-A2BF-54CBD0EDB501}" type="presParOf" srcId="{DA775EE0-01DB-4C9D-88A7-AFB1067A0C44}" destId="{77157830-98AB-4416-9812-419B55FE0B95}" srcOrd="11" destOrd="0" presId="urn:microsoft.com/office/officeart/2005/8/layout/vProcess5"/>
    <dgm:cxn modelId="{11FCA859-0159-4AF5-8082-51AB51B0F4CF}" type="presParOf" srcId="{DA775EE0-01DB-4C9D-88A7-AFB1067A0C44}" destId="{B60F0159-F0C0-4141-B621-1961BFBD997F}" srcOrd="12" destOrd="0" presId="urn:microsoft.com/office/officeart/2005/8/layout/vProcess5"/>
    <dgm:cxn modelId="{552D4986-3620-4F56-9B21-FE63B12B3BBE}" type="presParOf" srcId="{DA775EE0-01DB-4C9D-88A7-AFB1067A0C44}" destId="{C51B6727-D12A-499D-BD73-CB46028401AF}" srcOrd="13" destOrd="0" presId="urn:microsoft.com/office/officeart/2005/8/layout/vProcess5"/>
    <dgm:cxn modelId="{2677EC7C-4B26-42B7-92D3-17E1610A45FB}" type="presParOf" srcId="{DA775EE0-01DB-4C9D-88A7-AFB1067A0C44}" destId="{6598AF4F-D99C-4713-9C9A-A02BCD465A96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35C221-9460-471A-A696-D00AC3AA651D}" type="doc">
      <dgm:prSet loTypeId="urn:microsoft.com/office/officeart/2005/8/layout/cycle4" loCatId="relationship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8B6604C-2E84-4EA9-9CB4-A088C14784B8}">
      <dgm:prSet phldrT="[Текст]" custT="1"/>
      <dgm:spPr/>
      <dgm:t>
        <a:bodyPr/>
        <a:lstStyle/>
        <a:p>
          <a:r>
            <a:rPr lang="ru-RU" sz="2400" i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Промывание желудка</a:t>
          </a:r>
          <a:endParaRPr lang="ru-RU" sz="2400" i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70380E-FD05-463C-B39F-6B1C3B67DCEA}" type="parTrans" cxnId="{3204E5BE-D4CB-4C3E-877E-49100541577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0F2DC7C-7C55-4B3E-BF87-5BEF4FFC63AF}" type="sibTrans" cxnId="{3204E5BE-D4CB-4C3E-877E-49100541577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7FF2D95-8E40-4EF6-991C-5B37ABC660DE}">
      <dgm:prSet phldrT="[Текст]" custT="1"/>
      <dgm:spPr/>
      <dgm:t>
        <a:bodyPr/>
        <a:lstStyle/>
        <a:p>
          <a:r>
            <a:rPr lang="ru-RU" sz="2200" i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Обильное питье</a:t>
          </a:r>
          <a:endParaRPr lang="ru-RU" sz="2200" i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592515-D3E0-49D7-87FF-904CAE1AF8B7}" type="parTrans" cxnId="{AC260946-BDB9-491C-805E-9ADF0D39359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58802DD-CA6A-40B9-B0A3-F7EDDDD9BB26}" type="sibTrans" cxnId="{AC260946-BDB9-491C-805E-9ADF0D39359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EB19FE1-C897-4CF3-B5C1-400D367515F3}">
      <dgm:prSet phldrT="[Текст]" custT="1"/>
      <dgm:spPr/>
      <dgm:t>
        <a:bodyPr/>
        <a:lstStyle/>
        <a:p>
          <a:r>
            <a:rPr lang="ru-RU" sz="2000" i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Прием сорбетнов и мочегонных</a:t>
          </a:r>
          <a:endParaRPr lang="ru-RU" sz="2000" i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CABDBA-26F9-4779-9E00-A2A9DD585187}" type="parTrans" cxnId="{3466CB79-7191-4654-924C-14B05F2C8E2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772C7E2-2FAD-4610-BB6F-37439BEF7502}" type="sibTrans" cxnId="{3466CB79-7191-4654-924C-14B05F2C8E2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CF343DF-228B-4191-85E4-F3133109FCD0}">
      <dgm:prSet phldrT="[Текст]" custT="1"/>
      <dgm:spPr/>
      <dgm:t>
        <a:bodyPr/>
        <a:lstStyle/>
        <a:p>
          <a:r>
            <a:rPr lang="ru-RU" sz="2000" i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Употребление молока</a:t>
          </a:r>
          <a:endParaRPr lang="ru-RU" sz="2000" i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96D2BA-1380-44E3-9E65-ADD4194774E1}" type="parTrans" cxnId="{530521F3-BD29-43E4-86F5-7DE2B54AC93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67E5C44-D537-461E-978D-78E63CDCB622}" type="sibTrans" cxnId="{530521F3-BD29-43E4-86F5-7DE2B54AC93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677FBD2-A3C2-439A-A3F7-BE0A0A96C922}" type="pres">
      <dgm:prSet presAssocID="{A835C221-9460-471A-A696-D00AC3AA651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3E9B7F9-4410-4108-AB5F-19FD3A2871B3}" type="pres">
      <dgm:prSet presAssocID="{A835C221-9460-471A-A696-D00AC3AA651D}" presName="children" presStyleCnt="0"/>
      <dgm:spPr/>
      <dgm:t>
        <a:bodyPr/>
        <a:lstStyle/>
        <a:p>
          <a:endParaRPr lang="ru-RU"/>
        </a:p>
      </dgm:t>
    </dgm:pt>
    <dgm:pt modelId="{A8AB87E7-8A97-4156-972C-A89B47E8FE08}" type="pres">
      <dgm:prSet presAssocID="{A835C221-9460-471A-A696-D00AC3AA651D}" presName="childPlaceholder" presStyleCnt="0"/>
      <dgm:spPr/>
      <dgm:t>
        <a:bodyPr/>
        <a:lstStyle/>
        <a:p>
          <a:endParaRPr lang="ru-RU"/>
        </a:p>
      </dgm:t>
    </dgm:pt>
    <dgm:pt modelId="{8554861E-4C37-473D-82A7-C0C086BF6ED8}" type="pres">
      <dgm:prSet presAssocID="{A835C221-9460-471A-A696-D00AC3AA651D}" presName="circle" presStyleCnt="0"/>
      <dgm:spPr/>
      <dgm:t>
        <a:bodyPr/>
        <a:lstStyle/>
        <a:p>
          <a:endParaRPr lang="ru-RU"/>
        </a:p>
      </dgm:t>
    </dgm:pt>
    <dgm:pt modelId="{FEE38654-1F4D-4283-9149-B62DF1EA321A}" type="pres">
      <dgm:prSet presAssocID="{A835C221-9460-471A-A696-D00AC3AA651D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37B5AE-83CD-4653-B979-F88A7B40A40C}" type="pres">
      <dgm:prSet presAssocID="{A835C221-9460-471A-A696-D00AC3AA651D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3B48B5-27EA-404E-8153-FA5043357252}" type="pres">
      <dgm:prSet presAssocID="{A835C221-9460-471A-A696-D00AC3AA651D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8B6353-3ADE-4920-A22A-D86D9E1DCDF9}" type="pres">
      <dgm:prSet presAssocID="{A835C221-9460-471A-A696-D00AC3AA651D}" presName="quadrant4" presStyleLbl="node1" presStyleIdx="3" presStyleCnt="4" custScaleX="101446" custLinFactNeighborX="2310" custLinFactNeighborY="-63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197648-2B73-431E-96B5-A783710BFCF1}" type="pres">
      <dgm:prSet presAssocID="{A835C221-9460-471A-A696-D00AC3AA651D}" presName="quadrantPlaceholder" presStyleCnt="0"/>
      <dgm:spPr/>
      <dgm:t>
        <a:bodyPr/>
        <a:lstStyle/>
        <a:p>
          <a:endParaRPr lang="ru-RU"/>
        </a:p>
      </dgm:t>
    </dgm:pt>
    <dgm:pt modelId="{4AD439AC-88B9-4D20-AC06-2212E3F08E1B}" type="pres">
      <dgm:prSet presAssocID="{A835C221-9460-471A-A696-D00AC3AA651D}" presName="center1" presStyleLbl="fgShp" presStyleIdx="0" presStyleCnt="2"/>
      <dgm:spPr/>
      <dgm:t>
        <a:bodyPr/>
        <a:lstStyle/>
        <a:p>
          <a:endParaRPr lang="ru-RU"/>
        </a:p>
      </dgm:t>
    </dgm:pt>
    <dgm:pt modelId="{A2BF10C3-F69D-4E97-907D-B8A6AD4DD0CB}" type="pres">
      <dgm:prSet presAssocID="{A835C221-9460-471A-A696-D00AC3AA651D}" presName="center2" presStyleLbl="fgShp" presStyleIdx="1" presStyleCnt="2"/>
      <dgm:spPr/>
      <dgm:t>
        <a:bodyPr/>
        <a:lstStyle/>
        <a:p>
          <a:endParaRPr lang="ru-RU"/>
        </a:p>
      </dgm:t>
    </dgm:pt>
  </dgm:ptLst>
  <dgm:cxnLst>
    <dgm:cxn modelId="{F1A791AF-2A4C-48DD-A9D6-EEFD5BE0461E}" type="presOf" srcId="{A835C221-9460-471A-A696-D00AC3AA651D}" destId="{A677FBD2-A3C2-439A-A3F7-BE0A0A96C922}" srcOrd="0" destOrd="0" presId="urn:microsoft.com/office/officeart/2005/8/layout/cycle4"/>
    <dgm:cxn modelId="{A7C7CC5C-3625-4251-B48D-43FF409C2438}" type="presOf" srcId="{2EB19FE1-C897-4CF3-B5C1-400D367515F3}" destId="{753B48B5-27EA-404E-8153-FA5043357252}" srcOrd="0" destOrd="0" presId="urn:microsoft.com/office/officeart/2005/8/layout/cycle4"/>
    <dgm:cxn modelId="{530521F3-BD29-43E4-86F5-7DE2B54AC93B}" srcId="{A835C221-9460-471A-A696-D00AC3AA651D}" destId="{FCF343DF-228B-4191-85E4-F3133109FCD0}" srcOrd="3" destOrd="0" parTransId="{8196D2BA-1380-44E3-9E65-ADD4194774E1}" sibTransId="{067E5C44-D537-461E-978D-78E63CDCB622}"/>
    <dgm:cxn modelId="{3466CB79-7191-4654-924C-14B05F2C8E21}" srcId="{A835C221-9460-471A-A696-D00AC3AA651D}" destId="{2EB19FE1-C897-4CF3-B5C1-400D367515F3}" srcOrd="2" destOrd="0" parTransId="{77CABDBA-26F9-4779-9E00-A2A9DD585187}" sibTransId="{5772C7E2-2FAD-4610-BB6F-37439BEF7502}"/>
    <dgm:cxn modelId="{EF2064C2-DC53-4C63-A89F-61E191A4C179}" type="presOf" srcId="{FCF343DF-228B-4191-85E4-F3133109FCD0}" destId="{A58B6353-3ADE-4920-A22A-D86D9E1DCDF9}" srcOrd="0" destOrd="0" presId="urn:microsoft.com/office/officeart/2005/8/layout/cycle4"/>
    <dgm:cxn modelId="{E8C0A616-9CD6-4CC9-B4EF-9AE2CF160B60}" type="presOf" srcId="{18B6604C-2E84-4EA9-9CB4-A088C14784B8}" destId="{FEE38654-1F4D-4283-9149-B62DF1EA321A}" srcOrd="0" destOrd="0" presId="urn:microsoft.com/office/officeart/2005/8/layout/cycle4"/>
    <dgm:cxn modelId="{AC260946-BDB9-491C-805E-9ADF0D39359F}" srcId="{A835C221-9460-471A-A696-D00AC3AA651D}" destId="{87FF2D95-8E40-4EF6-991C-5B37ABC660DE}" srcOrd="1" destOrd="0" parTransId="{6F592515-D3E0-49D7-87FF-904CAE1AF8B7}" sibTransId="{A58802DD-CA6A-40B9-B0A3-F7EDDDD9BB26}"/>
    <dgm:cxn modelId="{3204E5BE-D4CB-4C3E-877E-491005415775}" srcId="{A835C221-9460-471A-A696-D00AC3AA651D}" destId="{18B6604C-2E84-4EA9-9CB4-A088C14784B8}" srcOrd="0" destOrd="0" parTransId="{6070380E-FD05-463C-B39F-6B1C3B67DCEA}" sibTransId="{D0F2DC7C-7C55-4B3E-BF87-5BEF4FFC63AF}"/>
    <dgm:cxn modelId="{84F7DECC-156C-4589-BA72-9D626CEF4273}" type="presOf" srcId="{87FF2D95-8E40-4EF6-991C-5B37ABC660DE}" destId="{7437B5AE-83CD-4653-B979-F88A7B40A40C}" srcOrd="0" destOrd="0" presId="urn:microsoft.com/office/officeart/2005/8/layout/cycle4"/>
    <dgm:cxn modelId="{A2A868BA-1864-47DB-AC95-62C610950E1C}" type="presParOf" srcId="{A677FBD2-A3C2-439A-A3F7-BE0A0A96C922}" destId="{83E9B7F9-4410-4108-AB5F-19FD3A2871B3}" srcOrd="0" destOrd="0" presId="urn:microsoft.com/office/officeart/2005/8/layout/cycle4"/>
    <dgm:cxn modelId="{64E16B81-F717-49EC-A1DC-8D64575BEBBB}" type="presParOf" srcId="{83E9B7F9-4410-4108-AB5F-19FD3A2871B3}" destId="{A8AB87E7-8A97-4156-972C-A89B47E8FE08}" srcOrd="0" destOrd="0" presId="urn:microsoft.com/office/officeart/2005/8/layout/cycle4"/>
    <dgm:cxn modelId="{75684932-3057-4F1A-BF79-3008CF4EC51D}" type="presParOf" srcId="{A677FBD2-A3C2-439A-A3F7-BE0A0A96C922}" destId="{8554861E-4C37-473D-82A7-C0C086BF6ED8}" srcOrd="1" destOrd="0" presId="urn:microsoft.com/office/officeart/2005/8/layout/cycle4"/>
    <dgm:cxn modelId="{F84DF17C-0CEE-4818-9099-F17FC3B51EA2}" type="presParOf" srcId="{8554861E-4C37-473D-82A7-C0C086BF6ED8}" destId="{FEE38654-1F4D-4283-9149-B62DF1EA321A}" srcOrd="0" destOrd="0" presId="urn:microsoft.com/office/officeart/2005/8/layout/cycle4"/>
    <dgm:cxn modelId="{5C2CB7FF-ED03-4BF0-9823-B08F5D7C0554}" type="presParOf" srcId="{8554861E-4C37-473D-82A7-C0C086BF6ED8}" destId="{7437B5AE-83CD-4653-B979-F88A7B40A40C}" srcOrd="1" destOrd="0" presId="urn:microsoft.com/office/officeart/2005/8/layout/cycle4"/>
    <dgm:cxn modelId="{985E569F-7297-43A0-92EF-BF0CB608FFC8}" type="presParOf" srcId="{8554861E-4C37-473D-82A7-C0C086BF6ED8}" destId="{753B48B5-27EA-404E-8153-FA5043357252}" srcOrd="2" destOrd="0" presId="urn:microsoft.com/office/officeart/2005/8/layout/cycle4"/>
    <dgm:cxn modelId="{7C62D498-4864-4851-87F2-8A28C0A10727}" type="presParOf" srcId="{8554861E-4C37-473D-82A7-C0C086BF6ED8}" destId="{A58B6353-3ADE-4920-A22A-D86D9E1DCDF9}" srcOrd="3" destOrd="0" presId="urn:microsoft.com/office/officeart/2005/8/layout/cycle4"/>
    <dgm:cxn modelId="{42B98242-64DF-4EF8-BF2E-150A1EC77C99}" type="presParOf" srcId="{8554861E-4C37-473D-82A7-C0C086BF6ED8}" destId="{0E197648-2B73-431E-96B5-A783710BFCF1}" srcOrd="4" destOrd="0" presId="urn:microsoft.com/office/officeart/2005/8/layout/cycle4"/>
    <dgm:cxn modelId="{6FED655E-6D64-4A14-8887-930F2DD5A796}" type="presParOf" srcId="{A677FBD2-A3C2-439A-A3F7-BE0A0A96C922}" destId="{4AD439AC-88B9-4D20-AC06-2212E3F08E1B}" srcOrd="2" destOrd="0" presId="urn:microsoft.com/office/officeart/2005/8/layout/cycle4"/>
    <dgm:cxn modelId="{E4B06D9B-91BE-4064-9F64-6A10EEF3C615}" type="presParOf" srcId="{A677FBD2-A3C2-439A-A3F7-BE0A0A96C922}" destId="{A2BF10C3-F69D-4E97-907D-B8A6AD4DD0C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576DD-D653-45E7-98C2-3B5ED1064AA3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A9657-00A6-4F9D-89EB-823628597F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752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9DF0F-9E8A-41BA-BC6F-DE46597B2C5B}" type="datetime1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D309-DF37-4116-8FAF-13B18248E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47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E21F0-0E72-453E-A0E9-EC1DC6D6202F}" type="datetime1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D309-DF37-4116-8FAF-13B18248E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8830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E21F0-0E72-453E-A0E9-EC1DC6D6202F}" type="datetime1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D309-DF37-4116-8FAF-13B18248E75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18985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E21F0-0E72-453E-A0E9-EC1DC6D6202F}" type="datetime1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D309-DF37-4116-8FAF-13B18248E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26255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E21F0-0E72-453E-A0E9-EC1DC6D6202F}" type="datetime1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D309-DF37-4116-8FAF-13B18248E75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329613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E21F0-0E72-453E-A0E9-EC1DC6D6202F}" type="datetime1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D309-DF37-4116-8FAF-13B18248E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78809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BFF4-F661-4F1C-A207-F5D5495C47F3}" type="datetime1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D309-DF37-4116-8FAF-13B18248E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561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DA66-FD38-45BF-9528-E62F35514A12}" type="datetime1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D309-DF37-4116-8FAF-13B18248E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91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AD27-55B5-4275-9F09-7B8B71B2D45C}" type="datetime1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D309-DF37-4116-8FAF-13B18248E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174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FA7F0-232C-41FC-8A93-D2804379BCBB}" type="datetime1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D309-DF37-4116-8FAF-13B18248E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449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C995B-A19B-4F74-B379-7251194F73CD}" type="datetime1">
              <a:rPr lang="ru-RU" smtClean="0"/>
              <a:t>23.04.2019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D309-DF37-4116-8FAF-13B18248E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627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EB8D-82C0-41D3-AD09-06432C1FD168}" type="datetime1">
              <a:rPr lang="ru-RU" smtClean="0"/>
              <a:t>23.04.2019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D309-DF37-4116-8FAF-13B18248E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470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E196E-1844-4D37-A5A5-E5FCAF1B512B}" type="datetime1">
              <a:rPr lang="ru-RU" smtClean="0"/>
              <a:t>23.04.2019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D309-DF37-4116-8FAF-13B18248E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990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4E63-5118-4E52-BC17-B4565946F72D}" type="datetime1">
              <a:rPr lang="ru-RU" smtClean="0"/>
              <a:t>23.04.2019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D309-DF37-4116-8FAF-13B18248E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917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04D3-0018-4BFC-9F3A-5D18557532D7}" type="datetime1">
              <a:rPr lang="ru-RU" smtClean="0"/>
              <a:t>23.04.2019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D309-DF37-4116-8FAF-13B18248E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506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12FBD-47BE-4DA9-9278-82D812147B71}" type="datetime1">
              <a:rPr lang="ru-RU" smtClean="0"/>
              <a:t>23.04.2019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D309-DF37-4116-8FAF-13B18248E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18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E21F0-0E72-453E-A0E9-EC1DC6D6202F}" type="datetime1">
              <a:rPr lang="ru-RU" smtClean="0"/>
              <a:t>23.04.2019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CC9D309-DF37-4116-8FAF-13B18248E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79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  <p:sldLayoutId id="2147484009" r:id="rId13"/>
    <p:sldLayoutId id="2147484010" r:id="rId14"/>
    <p:sldLayoutId id="2147484011" r:id="rId15"/>
    <p:sldLayoutId id="2147484012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image" Target="../media/image19.jpeg"/><Relationship Id="rId7" Type="http://schemas.openxmlformats.org/officeDocument/2006/relationships/diagramLayout" Target="../diagrams/layout2.xml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5" Type="http://schemas.openxmlformats.org/officeDocument/2006/relationships/image" Target="../media/image21.jpeg"/><Relationship Id="rId10" Type="http://schemas.microsoft.com/office/2007/relationships/diagramDrawing" Target="../diagrams/drawing2.xml"/><Relationship Id="rId4" Type="http://schemas.openxmlformats.org/officeDocument/2006/relationships/image" Target="../media/image20.jpeg"/><Relationship Id="rId9" Type="http://schemas.openxmlformats.org/officeDocument/2006/relationships/diagramColors" Target="../diagrams/colors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sairon.ru/imagesize/3/83a6fc1607b79a6cd7cb381cdd1c2441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gidmed.com/narkologiya/narkomaniya/lechenie-zavisimosti-ot-spaysa.html" TargetMode="External"/><Relationship Id="rId7" Type="http://schemas.openxmlformats.org/officeDocument/2006/relationships/image" Target="../media/image5.jpeg"/><Relationship Id="rId2" Type="http://schemas.openxmlformats.org/officeDocument/2006/relationships/hyperlink" Target="http://gidmed.com/narkologiya/narkomaniya/vozdejstvie-amfetamina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airon.ru/imagesize/1/514d007b8bd8f4ee7d9f3bfda3d9baed.jpg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://gidmed.com/narkologiya/narkomaniya/lsd.html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1.xml"/><Relationship Id="rId7" Type="http://schemas.openxmlformats.org/officeDocument/2006/relationships/hyperlink" Target="https://sairon.ru/imagesize/2/2209d53db0b2e05ac3eb58a747d5a157.jpg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9.jpeg"/><Relationship Id="rId5" Type="http://schemas.openxmlformats.org/officeDocument/2006/relationships/diagramColors" Target="../diagrams/colors1.xml"/><Relationship Id="rId10" Type="http://schemas.openxmlformats.org/officeDocument/2006/relationships/image" Target="../media/image8.jpe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sairon.ru/imagesize/1/31443b33e8ab74776197f7d8b9b1ba05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sairon.ru/images/sinteticheskie-narkotiki/sinteticheskie-narkoticheskie-veshestva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sairon.ru/images/sinteticheskie-narkotiki/spays-sinteticheskiy-kannabinoid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5941" y="2276872"/>
            <a:ext cx="8274875" cy="181588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>
                  <a:solidFill>
                    <a:schemeClr val="accent2"/>
                  </a:solidFill>
                </a:ln>
                <a:solidFill>
                  <a:schemeClr val="tx2"/>
                </a:solidFill>
              </a:rPr>
              <a:t>НОВЫЕ ВИДЫ НАРКОТИЧЕСКИХ СРЕДСТВ</a:t>
            </a:r>
          </a:p>
          <a:p>
            <a:pPr algn="ctr"/>
            <a:r>
              <a:rPr lang="ru-RU" sz="2800" b="1" dirty="0" smtClean="0">
                <a:ln>
                  <a:solidFill>
                    <a:schemeClr val="accent2"/>
                  </a:solidFill>
                </a:ln>
                <a:solidFill>
                  <a:schemeClr val="tx2"/>
                </a:solidFill>
              </a:rPr>
              <a:t>И ПСИХОЛОГИЧЕСКИЕ ОСОБЕННОСТИ</a:t>
            </a:r>
          </a:p>
          <a:p>
            <a:pPr algn="ctr"/>
            <a:r>
              <a:rPr lang="ru-RU" sz="2800" b="1" dirty="0" smtClean="0">
                <a:ln>
                  <a:solidFill>
                    <a:schemeClr val="accent2"/>
                  </a:solidFill>
                </a:ln>
                <a:solidFill>
                  <a:schemeClr val="tx2"/>
                </a:solidFill>
              </a:rPr>
              <a:t>ЛИЦ ИХ УПОТРЕБЛЯЮЩИХ</a:t>
            </a:r>
          </a:p>
          <a:p>
            <a:pPr algn="ctr"/>
            <a:endParaRPr lang="ru-RU" sz="2800" b="1" dirty="0">
              <a:ln>
                <a:solidFill>
                  <a:schemeClr val="accent2"/>
                </a:solidFill>
              </a:ln>
              <a:solidFill>
                <a:schemeClr val="tx2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429" y="255451"/>
            <a:ext cx="1054961" cy="10504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70450" y="332656"/>
            <a:ext cx="67786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n w="12700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СОЦИАЛЬНОГО РАЗВИТИЯ ТЮМЕНСКОЙ ОБЛАСТИ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36646" y="783294"/>
            <a:ext cx="6938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n w="12700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ГАУ ТО «ОБЛАСТНОЙ ЦЕНТР ПРОФИЛАКТИКИ И РЕАБИЛИТАЦИИ»</a:t>
            </a:r>
          </a:p>
        </p:txBody>
      </p:sp>
      <p:pic>
        <p:nvPicPr>
          <p:cNvPr id="8" name="Picture 2" descr="D:\Рабочий стол\семинар 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28" y="252284"/>
            <a:ext cx="1376846" cy="1053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3922851" y="6060780"/>
            <a:ext cx="1281056" cy="30777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1" cap="none" spc="0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Тюмень</a:t>
            </a:r>
            <a:r>
              <a:rPr lang="ru-RU" sz="1400" b="1" cap="none" spc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cap="none" spc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2019</a:t>
            </a:r>
            <a:endParaRPr lang="ru-RU" sz="1400" b="1" cap="none" spc="0" dirty="0">
              <a:ln w="12700">
                <a:solidFill>
                  <a:srgbClr val="002060"/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3598" y="4291937"/>
            <a:ext cx="8292350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00" b="1" dirty="0" smtClean="0">
                <a:ln>
                  <a:solidFill>
                    <a:schemeClr val="accent2"/>
                  </a:solidFill>
                </a:ln>
                <a:solidFill>
                  <a:schemeClr val="tx2"/>
                </a:solidFill>
              </a:rPr>
              <a:t>                                          Докладчик:   Беседина Елена</a:t>
            </a:r>
          </a:p>
          <a:p>
            <a:pPr algn="ctr"/>
            <a:r>
              <a:rPr lang="ru-RU" sz="1400" b="1" dirty="0" smtClean="0">
                <a:ln>
                  <a:solidFill>
                    <a:schemeClr val="accent2"/>
                  </a:solidFill>
                </a:ln>
                <a:solidFill>
                  <a:schemeClr val="tx2"/>
                </a:solidFill>
              </a:rPr>
              <a:t>                                                                        Васильевна</a:t>
            </a:r>
            <a:endParaRPr lang="ru-RU" sz="1400" b="1" dirty="0">
              <a:ln>
                <a:solidFill>
                  <a:schemeClr val="accent2"/>
                </a:solidFill>
              </a:ln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93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 descr="ÐÐ°ÑÑÐ¸Ð½ÐºÐ¸ Ð¿Ð¾ Ð·Ð°Ð¿ÑÐ¾ÑÑ ÐºÐ°ÑÑÐ¸Ð½ÐºÐ° Ð¿ÑÐ¾Ð¼ÑÐ²Ð°Ð½Ð¸Ðµ Ð¶ÐµÐ»ÑÐ´ÐºÐ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52736"/>
            <a:ext cx="2808312" cy="2486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Рисунок 11" descr="ÐÐ°ÑÑÐ¸Ð½ÐºÐ¸ Ð¿Ð¾ Ð·Ð°Ð¿ÑÐ¾ÑÑ ÐºÐ°ÑÑÐ¸Ð½ÐºÐ° ÑÐ¿Ð¾ÑÑÐµÐ±Ð»ÐµÐ½Ð¸Ðµ Ð¼Ð¾Ð»Ð¾ÐºÐ°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365104"/>
            <a:ext cx="3168352" cy="23762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Рисунок 10" descr="ÐÐ°ÑÑÐ¸Ð½ÐºÐ¸ Ð¿Ð¾ Ð·Ð°Ð¿ÑÐ¾ÑÑ ÐºÐ°ÑÑÐ¸Ð½ÐºÐ° Ð¾Ð±Ð¸Ð»ÑÐ½Ð¾Ðµ Ð¿Ð¸ÑÑÐµ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052736"/>
            <a:ext cx="3646805" cy="2486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9" descr="Как вывести синтетические наркотики из организма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6994" y="4437112"/>
            <a:ext cx="3240360" cy="230425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0" y="925107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043608" y="188640"/>
            <a:ext cx="9036495" cy="40011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r>
              <a:rPr lang="ru-RU" sz="2000" b="1" dirty="0" smtClean="0">
                <a:ln w="12700">
                  <a:solidFill>
                    <a:srgbClr val="002060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ПРИ ПЕРЕДОЗИРОВКЕ «ХИМИЕЙ»</a:t>
            </a:r>
            <a:endParaRPr lang="ru-RU" sz="2000" b="1" dirty="0">
              <a:ln w="12700">
                <a:solidFill>
                  <a:srgbClr val="002060"/>
                </a:solidFill>
                <a:prstDash val="solid"/>
              </a:ln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1250074320"/>
              </p:ext>
            </p:extLst>
          </p:nvPr>
        </p:nvGraphicFramePr>
        <p:xfrm>
          <a:off x="179511" y="1412776"/>
          <a:ext cx="8786395" cy="54181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933538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Graphic spid="13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835696" y="908720"/>
            <a:ext cx="7232289" cy="2664296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8800" b="1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</a:t>
            </a:r>
            <a:br>
              <a:rPr lang="ru-RU" sz="8800" b="1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800" b="1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внимание!</a:t>
            </a:r>
            <a:endParaRPr lang="ru-RU" sz="8800" b="1" dirty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9" y="1340768"/>
            <a:ext cx="1952508" cy="1944216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251520" y="4293097"/>
            <a:ext cx="8496944" cy="2088231"/>
          </a:xfrm>
          <a:prstGeom prst="rect">
            <a:avLst/>
          </a:prstGeom>
        </p:spPr>
        <p:txBody>
          <a:bodyPr wrap="square" numCol="3">
            <a:spAutoFit/>
          </a:bodyPr>
          <a:lstStyle/>
          <a:p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Государственное автономное учреждение Тюменской области</a:t>
            </a:r>
          </a:p>
          <a:p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ОБЛАСТНОЙ ЦЕНТР ПРОФИЛАКТИКИ И РЕАБИЛИТАЦИИ</a:t>
            </a:r>
          </a:p>
          <a:p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625509, Тюменская область, Тюменский район,</a:t>
            </a:r>
          </a:p>
          <a:p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23 км Салаирского тракта</a:t>
            </a:r>
          </a:p>
          <a:p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Сайт: narco-stop72.ru</a:t>
            </a:r>
          </a:p>
          <a:p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е-</a:t>
            </a:r>
            <a:r>
              <a:rPr lang="ru-RU" altLang="ru-RU" sz="1050" dirty="0" err="1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mail</a:t>
            </a:r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: ocpr72@mail.ru</a:t>
            </a:r>
          </a:p>
          <a:p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Тел./факс: (3452) 77-00-66, 77-05-53</a:t>
            </a:r>
          </a:p>
          <a:p>
            <a:endParaRPr lang="ru-RU" altLang="ru-RU" sz="105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endParaRPr lang="ru-RU" altLang="ru-RU" sz="105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endParaRPr lang="ru-RU" altLang="ru-RU" sz="105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Организационно-методический отдел:</a:t>
            </a:r>
          </a:p>
          <a:p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г. Тюмень, ул. </a:t>
            </a:r>
            <a:r>
              <a:rPr lang="ru-RU" altLang="ru-RU" sz="1050" dirty="0" err="1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Комсольская</a:t>
            </a:r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, д. 6</a:t>
            </a:r>
          </a:p>
          <a:p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Тел./факс: (3452) 21-49-00, 21-49-10</a:t>
            </a:r>
          </a:p>
          <a:p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е-</a:t>
            </a:r>
            <a:r>
              <a:rPr lang="ru-RU" altLang="ru-RU" sz="1050" dirty="0" err="1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mail</a:t>
            </a:r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: ocpr72_omo@mail.ru</a:t>
            </a:r>
          </a:p>
          <a:p>
            <a:r>
              <a:rPr lang="ru-RU" altLang="ru-RU" sz="1050" dirty="0" err="1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Вконтакте</a:t>
            </a:r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: https://vk.com/ocpr72, https://vk.com/volontery72</a:t>
            </a:r>
          </a:p>
          <a:p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Одноклассники: https://ok.ru/profile/560204090466 </a:t>
            </a:r>
          </a:p>
          <a:p>
            <a:endParaRPr lang="ru-RU" altLang="ru-RU" sz="105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endParaRPr lang="ru-RU" altLang="ru-RU" sz="105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endParaRPr lang="ru-RU" altLang="ru-RU" sz="105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endParaRPr lang="ru-RU" altLang="ru-RU" sz="105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Службы семейного консультирования ГАУ ТО «Областной центр профилактики и реабилитации» (оказание консультационной помощи по вопросам </a:t>
            </a:r>
            <a:r>
              <a:rPr lang="ru-RU" altLang="ru-RU" sz="1050" dirty="0" err="1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алко</a:t>
            </a:r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- и наркозависимости):</a:t>
            </a:r>
          </a:p>
          <a:p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1050" dirty="0" err="1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г.Тюмень</a:t>
            </a:r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, ул. Комсомольская,6: тел. (3452) 673-673</a:t>
            </a:r>
          </a:p>
          <a:p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1050" dirty="0" err="1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г.Тобольск</a:t>
            </a:r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, 8-ой микрорайон, д.40, тел.: тел. (3456) 24-50-50</a:t>
            </a:r>
          </a:p>
          <a:p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1050" dirty="0" err="1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г.Ишим</a:t>
            </a:r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, ул. К. Маркса, д.34, </a:t>
            </a:r>
            <a:r>
              <a:rPr lang="ru-RU" altLang="ru-RU" sz="1050" dirty="0" err="1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каб</a:t>
            </a:r>
            <a:r>
              <a:rPr lang="ru-RU" altLang="ru-RU" sz="105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. 6: тел. (9504) 95-63-00</a:t>
            </a:r>
            <a:endParaRPr lang="ru-RU" sz="1050" dirty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475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09600"/>
            <a:ext cx="6057720" cy="73116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/>
              <a:t>Что такое синтетические наркотики?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6347714" cy="3880773"/>
          </a:xfrm>
        </p:spPr>
        <p:txBody>
          <a:bodyPr/>
          <a:lstStyle/>
          <a:p>
            <a:pPr algn="just"/>
            <a:r>
              <a:rPr lang="ru-RU" dirty="0" smtClean="0"/>
              <a:t>Синтетические </a:t>
            </a:r>
            <a:r>
              <a:rPr lang="ru-RU" dirty="0"/>
              <a:t>наркотики – это полученные искусственным путем </a:t>
            </a:r>
            <a:r>
              <a:rPr lang="ru-RU" dirty="0" err="1"/>
              <a:t>психоактивные</a:t>
            </a:r>
            <a:r>
              <a:rPr lang="ru-RU" dirty="0"/>
              <a:t> вещества, вызывающие психологическую и физическую зависимость, разрушающие нервную систему и имитирующие некоторые свойства опиатов. Все они находятся под государственным запретом, однако производители «синтетики» постоянно изменяют химическую формулу препаратов, делая их легальными с юридической точки зрения.</a:t>
            </a:r>
          </a:p>
          <a:p>
            <a:endParaRPr lang="ru-RU" dirty="0"/>
          </a:p>
        </p:txBody>
      </p:sp>
      <p:pic>
        <p:nvPicPr>
          <p:cNvPr id="5" name="Рисунок 4" descr="Синтетические наркотики">
            <a:hlinkClick r:id="rId2" tgtFrame="&quot;_blank&quot;" tooltip="&quot;Синтетические наркотические вещества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293096"/>
            <a:ext cx="2857500" cy="2038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9020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Классификация синтетических</a:t>
            </a:r>
            <a:br>
              <a:rPr lang="ru-RU" sz="3200" dirty="0" smtClean="0"/>
            </a:br>
            <a:r>
              <a:rPr lang="ru-RU" sz="3200" dirty="0" smtClean="0"/>
              <a:t>наркотиков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8280920" cy="4176464"/>
          </a:xfrm>
        </p:spPr>
        <p:txBody>
          <a:bodyPr>
            <a:normAutofit/>
          </a:bodyPr>
          <a:lstStyle/>
          <a:p>
            <a:pPr lvl="0" fontAlgn="base"/>
            <a:r>
              <a:rPr lang="ru-RU" sz="2200" dirty="0"/>
              <a:t>по способу приема</a:t>
            </a:r>
            <a:r>
              <a:rPr lang="ru-RU" sz="2200" dirty="0" smtClean="0"/>
              <a:t>; </a:t>
            </a:r>
          </a:p>
          <a:p>
            <a:pPr marL="0" lvl="0" indent="0" fontAlgn="base">
              <a:buNone/>
            </a:pPr>
            <a:endParaRPr lang="ru-RU" sz="2200" dirty="0"/>
          </a:p>
          <a:p>
            <a:r>
              <a:rPr lang="ru-RU" sz="2200" dirty="0"/>
              <a:t>по воздействию, оказываемому </a:t>
            </a:r>
            <a:r>
              <a:rPr lang="ru-RU" sz="2200" dirty="0" smtClean="0"/>
              <a:t>на</a:t>
            </a:r>
          </a:p>
          <a:p>
            <a:pPr marL="0" indent="0">
              <a:buNone/>
            </a:pPr>
            <a:r>
              <a:rPr lang="ru-RU" sz="2200" dirty="0" smtClean="0"/>
              <a:t> организм</a:t>
            </a:r>
          </a:p>
          <a:p>
            <a:pPr marL="0" indent="0">
              <a:buNone/>
            </a:pPr>
            <a:endParaRPr lang="ru-RU" u="sng" dirty="0" smtClean="0">
              <a:hlinkClick r:id="rId2"/>
            </a:endParaRPr>
          </a:p>
          <a:p>
            <a:pPr marL="0" indent="0">
              <a:buNone/>
            </a:pPr>
            <a:r>
              <a:rPr lang="ru-RU" u="sng" dirty="0" smtClean="0">
                <a:hlinkClick r:id="rId2"/>
              </a:rPr>
              <a:t>Амфетамины</a:t>
            </a:r>
            <a:r>
              <a:rPr lang="ru-RU" dirty="0"/>
              <a:t> – «скорость», «экстази», </a:t>
            </a:r>
            <a:r>
              <a:rPr lang="ru-RU" dirty="0" smtClean="0"/>
              <a:t>метамфетамин.</a:t>
            </a:r>
          </a:p>
          <a:p>
            <a:pPr marL="0" indent="0">
              <a:buNone/>
            </a:pPr>
            <a:r>
              <a:rPr lang="ru-RU" dirty="0" smtClean="0"/>
              <a:t>Курительные </a:t>
            </a:r>
            <a:r>
              <a:rPr lang="ru-RU" dirty="0"/>
              <a:t>смеси — разнообразные </a:t>
            </a:r>
            <a:r>
              <a:rPr lang="ru-RU" u="sng" dirty="0" err="1">
                <a:solidFill>
                  <a:schemeClr val="tx1"/>
                </a:solidFill>
                <a:hlinkClick r:id="rId3"/>
              </a:rPr>
              <a:t>спайсы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smtClean="0"/>
              <a:t> Эмпатогены </a:t>
            </a:r>
            <a:r>
              <a:rPr lang="ru-RU" dirty="0"/>
              <a:t>и психоделики – </a:t>
            </a:r>
            <a:r>
              <a:rPr lang="ru-RU" u="sng" dirty="0">
                <a:hlinkClick r:id="rId4"/>
              </a:rPr>
              <a:t>ЛСД</a:t>
            </a:r>
            <a:r>
              <a:rPr lang="ru-RU" dirty="0"/>
              <a:t>, «соль».</a:t>
            </a:r>
          </a:p>
          <a:p>
            <a:endParaRPr lang="ru-RU" dirty="0"/>
          </a:p>
        </p:txBody>
      </p:sp>
      <p:pic>
        <p:nvPicPr>
          <p:cNvPr id="4" name="Рисунок 3" descr="Виды синтетических наркотиков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628800"/>
            <a:ext cx="2857500" cy="190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Виды синтетических наркотиков">
            <a:hlinkClick r:id="rId6" tgtFrame="&quot;_blank&quot;" tooltip="&quot;Какие бывают синтетические наркотики? На фото: экстази&quot;"/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568435"/>
            <a:ext cx="2857500" cy="2076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4806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/>
          <p:cNvCxnSpPr/>
          <p:nvPr/>
        </p:nvCxnSpPr>
        <p:spPr>
          <a:xfrm>
            <a:off x="124594" y="332656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636285" y="6492875"/>
            <a:ext cx="561975" cy="365125"/>
          </a:xfrm>
        </p:spPr>
        <p:txBody>
          <a:bodyPr/>
          <a:lstStyle/>
          <a:p>
            <a:fld id="{CCC9D309-DF37-4116-8FAF-13B18248E751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727581359"/>
              </p:ext>
            </p:extLst>
          </p:nvPr>
        </p:nvGraphicFramePr>
        <p:xfrm>
          <a:off x="379778" y="1043938"/>
          <a:ext cx="7916797" cy="54554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996513" y="457465"/>
            <a:ext cx="66095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Самые известные современные наркотики</a:t>
            </a:r>
            <a:endParaRPr lang="ru-RU" sz="2400" b="1" dirty="0"/>
          </a:p>
        </p:txBody>
      </p:sp>
      <p:pic>
        <p:nvPicPr>
          <p:cNvPr id="16" name="Рисунок 15" descr="Синтетический наркотик скорость">
            <a:hlinkClick r:id="rId7" tgtFrame="&quot;_blank&quot;" tooltip="&quot;Синтетический наркотик СК&quot;"/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01233"/>
            <a:ext cx="2175159" cy="15354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Рисунок 16" descr="Опасность наркотика голубой лед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1" y="919130"/>
            <a:ext cx="2944705" cy="21498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Рисунок 17" descr="Последствия употребления наркотика соль, передозировка и лечение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556620"/>
            <a:ext cx="3361556" cy="20490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Рисунок 18" descr="Последствия употребления спайса для организма и психики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57032"/>
            <a:ext cx="3367286" cy="20656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33538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Эффекты от приема дозы синтетического наркотика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ru-RU" dirty="0"/>
              <a:t>прилив сил;</a:t>
            </a:r>
          </a:p>
          <a:p>
            <a:pPr lvl="0" fontAlgn="base"/>
            <a:r>
              <a:rPr lang="ru-RU" dirty="0"/>
              <a:t>стойкая </a:t>
            </a:r>
            <a:r>
              <a:rPr lang="ru-RU" dirty="0" smtClean="0"/>
              <a:t>бессонница;</a:t>
            </a:r>
            <a:endParaRPr lang="ru-RU" dirty="0"/>
          </a:p>
          <a:p>
            <a:pPr lvl="0" fontAlgn="base"/>
            <a:r>
              <a:rPr lang="ru-RU" dirty="0"/>
              <a:t>эйфорию;</a:t>
            </a:r>
          </a:p>
          <a:p>
            <a:pPr lvl="0" fontAlgn="base"/>
            <a:r>
              <a:rPr lang="ru-RU" dirty="0"/>
              <a:t>повышенную активность и энергичность;</a:t>
            </a:r>
          </a:p>
          <a:p>
            <a:pPr lvl="0" fontAlgn="base"/>
            <a:r>
              <a:rPr lang="ru-RU" dirty="0"/>
              <a:t>уверенность в себе;</a:t>
            </a:r>
          </a:p>
          <a:p>
            <a:pPr lvl="0" fontAlgn="base"/>
            <a:r>
              <a:rPr lang="ru-RU" dirty="0"/>
              <a:t>веру в собственные </a:t>
            </a:r>
            <a:r>
              <a:rPr lang="ru-RU" dirty="0" smtClean="0"/>
              <a:t>сверхспособности</a:t>
            </a:r>
            <a:endParaRPr lang="ru-RU" dirty="0"/>
          </a:p>
          <a:p>
            <a:pPr lvl="0" fontAlgn="base"/>
            <a:r>
              <a:rPr lang="ru-RU" dirty="0"/>
              <a:t>галлюцинации.</a:t>
            </a:r>
          </a:p>
          <a:p>
            <a:endParaRPr lang="ru-RU" dirty="0"/>
          </a:p>
        </p:txBody>
      </p:sp>
      <p:pic>
        <p:nvPicPr>
          <p:cNvPr id="4" name="Рисунок 3" descr="Воздействие синтетических наркотиков на организм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581128"/>
            <a:ext cx="3168352" cy="20490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3244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Последствия употребления синтетических наркотиков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2160590"/>
            <a:ext cx="6347714" cy="4148730"/>
          </a:xfrm>
        </p:spPr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СО СТОРОНЫ ЦНС:</a:t>
            </a:r>
            <a:endParaRPr lang="ru-RU" dirty="0"/>
          </a:p>
          <a:p>
            <a:pPr lvl="0" fontAlgn="base"/>
            <a:r>
              <a:rPr lang="ru-RU" dirty="0"/>
              <a:t>нарушение мышления (некоторые наркоманы со стажем не в состоянии решить простейшие математические задачи);</a:t>
            </a:r>
          </a:p>
          <a:p>
            <a:pPr lvl="0" fontAlgn="base"/>
            <a:r>
              <a:rPr lang="ru-RU" dirty="0"/>
              <a:t>расстройство внимания;</a:t>
            </a:r>
          </a:p>
          <a:p>
            <a:pPr lvl="0" fontAlgn="base"/>
            <a:r>
              <a:rPr lang="ru-RU" dirty="0"/>
              <a:t>сокращение объема памяти;</a:t>
            </a:r>
          </a:p>
          <a:p>
            <a:pPr lvl="0" fontAlgn="base"/>
            <a:r>
              <a:rPr lang="ru-RU" dirty="0"/>
              <a:t>бессонница (иногда наркозависимые не могут заснуть без приема вредных веществ).</a:t>
            </a:r>
          </a:p>
          <a:p>
            <a:endParaRPr lang="ru-RU" dirty="0"/>
          </a:p>
        </p:txBody>
      </p:sp>
      <p:pic>
        <p:nvPicPr>
          <p:cNvPr id="4" name="Рисунок 3" descr="ЛСД синтетический наркотик">
            <a:hlinkClick r:id="rId2" tgtFrame="&quot;_blank&quot;" tooltip="&quot;Фото марки ЛСД - синтетического наркотика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943490"/>
            <a:ext cx="3240360" cy="19175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1644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Последствия употребления синтетических наркотиков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2160590"/>
            <a:ext cx="6347714" cy="41487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ФИЗИОЛОГИЧЕСКИЕ:</a:t>
            </a:r>
            <a:endParaRPr lang="ru-RU" dirty="0"/>
          </a:p>
          <a:p>
            <a:pPr lvl="0" fontAlgn="base"/>
            <a:r>
              <a:rPr lang="ru-RU" dirty="0"/>
              <a:t>Постоянные простудные заболевания из-за проблем с иммунитетом;</a:t>
            </a:r>
          </a:p>
          <a:p>
            <a:pPr lvl="0" fontAlgn="base"/>
            <a:r>
              <a:rPr lang="ru-RU" dirty="0"/>
              <a:t>сердечные заболевания;</a:t>
            </a:r>
          </a:p>
          <a:p>
            <a:pPr lvl="0" fontAlgn="base"/>
            <a:r>
              <a:rPr lang="ru-RU" dirty="0"/>
              <a:t>грибки и паразиты;</a:t>
            </a:r>
          </a:p>
          <a:p>
            <a:pPr lvl="0" fontAlgn="base"/>
            <a:r>
              <a:rPr lang="ru-RU" dirty="0"/>
              <a:t>гнойники по всему телу;</a:t>
            </a:r>
          </a:p>
          <a:p>
            <a:pPr lvl="0" fontAlgn="base"/>
            <a:r>
              <a:rPr lang="ru-RU" dirty="0"/>
              <a:t>нарушение менструального цикла у женщин;</a:t>
            </a:r>
          </a:p>
          <a:p>
            <a:pPr lvl="0" fontAlgn="base"/>
            <a:r>
              <a:rPr lang="ru-RU" dirty="0"/>
              <a:t>импотенция (неизлечимая);</a:t>
            </a:r>
          </a:p>
          <a:p>
            <a:pPr lvl="0" fontAlgn="base"/>
            <a:r>
              <a:rPr lang="ru-RU" dirty="0"/>
              <a:t>бесплодие.</a:t>
            </a:r>
          </a:p>
          <a:p>
            <a:endParaRPr lang="ru-RU" dirty="0"/>
          </a:p>
        </p:txBody>
      </p:sp>
      <p:pic>
        <p:nvPicPr>
          <p:cNvPr id="5" name="Рисунок 4" descr="Синтетические наркотические вещества">
            <a:hlinkClick r:id="rId2" tgtFrame="&quot;_blank&quot;" tooltip="&quot;Синтетические наркотики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869160"/>
            <a:ext cx="3528392" cy="17764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4825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320182" y="182176"/>
            <a:ext cx="80930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ПРИЗНАКИ УПОТРЕБЛЕНИЯ СИНТЕТИЧЕСКИХ НАРКОТИКОВ</a:t>
            </a:r>
            <a:endParaRPr lang="ru-RU" altLang="ru-RU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" name="TextBox 11"/>
          <p:cNvSpPr txBox="1">
            <a:spLocks noChangeArrowheads="1"/>
          </p:cNvSpPr>
          <p:nvPr/>
        </p:nvSpPr>
        <p:spPr bwMode="auto">
          <a:xfrm>
            <a:off x="2111376" y="1983477"/>
            <a:ext cx="492918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600">
              <a:latin typeface="Arial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761748" y="1871442"/>
            <a:ext cx="3968203" cy="5113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400" b="1" dirty="0"/>
          </a:p>
          <a:p>
            <a:pPr algn="just" eaLnBrk="1" hangingPunct="1">
              <a:defRPr/>
            </a:pPr>
            <a:r>
              <a:rPr lang="ru-RU" sz="1600" b="1" dirty="0" smtClean="0"/>
              <a:t>Снижается концентрация внимания</a:t>
            </a:r>
            <a:r>
              <a:rPr lang="ru-RU" sz="1600" dirty="0" smtClean="0"/>
              <a:t> </a:t>
            </a:r>
            <a:endParaRPr lang="ru-RU" sz="1600" dirty="0"/>
          </a:p>
          <a:p>
            <a:pPr algn="ctr" eaLnBrk="1" hangingPunct="1">
              <a:defRPr/>
            </a:pPr>
            <a:endParaRPr lang="ru-RU" sz="1600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894931" y="2526284"/>
            <a:ext cx="4681538" cy="65710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400" b="1" dirty="0"/>
          </a:p>
          <a:p>
            <a:pPr algn="just" eaLnBrk="1" hangingPunct="1">
              <a:defRPr/>
            </a:pPr>
            <a:r>
              <a:rPr lang="ru-RU" sz="1400" b="1" dirty="0" smtClean="0"/>
              <a:t>Наркоман часто испытывает эйфорию и пребывает в приподнятом настроении без видимых причин</a:t>
            </a:r>
            <a:r>
              <a:rPr lang="ru-RU" sz="1400" dirty="0" smtClean="0"/>
              <a:t> </a:t>
            </a:r>
            <a:endParaRPr lang="ru-RU" sz="1400" dirty="0"/>
          </a:p>
          <a:p>
            <a:pPr algn="ctr" eaLnBrk="1" hangingPunct="1">
              <a:defRPr/>
            </a:pPr>
            <a:endParaRPr lang="ru-RU" sz="1400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1089" y="3492079"/>
            <a:ext cx="4020584" cy="42668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400" dirty="0"/>
          </a:p>
          <a:p>
            <a:pPr algn="ctr" eaLnBrk="1" hangingPunct="1">
              <a:defRPr/>
            </a:pPr>
            <a:r>
              <a:rPr lang="ru-RU" sz="1600" dirty="0" smtClean="0"/>
              <a:t>Возникают проблемы со сном</a:t>
            </a:r>
            <a:endParaRPr lang="ru-RU" sz="1600" dirty="0"/>
          </a:p>
          <a:p>
            <a:pPr algn="ctr" eaLnBrk="1" hangingPunct="1">
              <a:defRPr/>
            </a:pPr>
            <a:endParaRPr lang="ru-RU" sz="14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575969" y="3480529"/>
            <a:ext cx="4000500" cy="64293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400" dirty="0"/>
          </a:p>
          <a:p>
            <a:pPr algn="ctr" eaLnBrk="1" hangingPunct="1">
              <a:defRPr/>
            </a:pPr>
            <a:r>
              <a:rPr lang="ru-RU" sz="1400" dirty="0" smtClean="0"/>
              <a:t>Речь становится очень эмоциональной, даже при грустных разговорах</a:t>
            </a:r>
            <a:endParaRPr lang="ru-RU" sz="1400" dirty="0"/>
          </a:p>
          <a:p>
            <a:pPr algn="ctr" eaLnBrk="1" hangingPunct="1">
              <a:defRPr/>
            </a:pPr>
            <a:endParaRPr lang="ru-RU" sz="1400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80469" y="4131715"/>
            <a:ext cx="4286250" cy="44190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400" dirty="0"/>
          </a:p>
          <a:p>
            <a:pPr algn="ctr" eaLnBrk="1" hangingPunct="1">
              <a:defRPr/>
            </a:pPr>
            <a:r>
              <a:rPr lang="ru-RU" sz="1400" dirty="0" smtClean="0"/>
              <a:t>Наблюдаются резкие перепады настроения от бурной радости до агрессии</a:t>
            </a:r>
            <a:endParaRPr lang="ru-RU" sz="1400" dirty="0"/>
          </a:p>
          <a:p>
            <a:pPr algn="ctr" eaLnBrk="1" hangingPunct="1">
              <a:defRPr/>
            </a:pPr>
            <a:endParaRPr lang="ru-RU" sz="1600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860926" y="4410382"/>
            <a:ext cx="4000500" cy="35718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400" dirty="0"/>
          </a:p>
          <a:p>
            <a:pPr algn="ctr" eaLnBrk="1" hangingPunct="1">
              <a:defRPr/>
            </a:pPr>
            <a:r>
              <a:rPr lang="ru-RU" sz="1400" dirty="0" smtClean="0"/>
              <a:t>Кожа бледнеет, иногда покрывается язвами</a:t>
            </a:r>
            <a:endParaRPr lang="ru-RU" sz="1400" dirty="0"/>
          </a:p>
          <a:p>
            <a:pPr algn="ctr" eaLnBrk="1" hangingPunct="1">
              <a:defRPr/>
            </a:pPr>
            <a:endParaRPr lang="ru-RU" sz="1400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768601" y="5558527"/>
            <a:ext cx="3857625" cy="89480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200" dirty="0"/>
          </a:p>
          <a:p>
            <a:pPr algn="ctr" eaLnBrk="1" hangingPunct="1">
              <a:defRPr/>
            </a:pPr>
            <a:r>
              <a:rPr lang="ru-RU" sz="1400" dirty="0" smtClean="0">
                <a:latin typeface="+mj-lt"/>
                <a:cs typeface="Arial" panose="020B0604020202020204" pitchFamily="34" charset="0"/>
              </a:rPr>
              <a:t>Человек становится хвастливым, много говорит о себе и своих несуществующих успехах.</a:t>
            </a:r>
            <a:endParaRPr lang="ru-RU" sz="1400" dirty="0">
              <a:latin typeface="+mj-lt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endParaRPr lang="ru-RU" sz="1600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55576" y="685906"/>
            <a:ext cx="5692568" cy="52546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400" b="1" dirty="0"/>
          </a:p>
          <a:p>
            <a:pPr algn="ctr">
              <a:lnSpc>
                <a:spcPct val="90000"/>
              </a:lnSpc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Во время разговора человек теряет смысловую нить</a:t>
            </a:r>
            <a:endParaRPr lang="en-US" sz="16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eaLnBrk="1" hangingPunct="1">
              <a:defRPr/>
            </a:pPr>
            <a:endParaRPr lang="ru-RU" sz="16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193729" y="1283420"/>
            <a:ext cx="4778825" cy="45403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400" b="1" dirty="0"/>
          </a:p>
          <a:p>
            <a:pPr algn="ctr">
              <a:lnSpc>
                <a:spcPct val="90000"/>
              </a:lnSpc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Речь становится несвязной и нелогичной</a:t>
            </a:r>
            <a:endParaRPr lang="en-US" sz="16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eaLnBrk="1" hangingPunct="1">
              <a:defRPr/>
            </a:pPr>
            <a:endParaRPr lang="ru-RU" sz="1600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23344" y="4846206"/>
            <a:ext cx="2764480" cy="35718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400" dirty="0"/>
          </a:p>
          <a:p>
            <a:pPr algn="ctr" eaLnBrk="1" hangingPunct="1">
              <a:defRPr/>
            </a:pPr>
            <a:r>
              <a:rPr lang="ru-RU" sz="1400" dirty="0" smtClean="0"/>
              <a:t>Депрессивное состояние</a:t>
            </a:r>
            <a:endParaRPr lang="ru-RU" sz="1400" dirty="0"/>
          </a:p>
          <a:p>
            <a:pPr algn="ctr" eaLnBrk="1" hangingPunct="1">
              <a:defRPr/>
            </a:pPr>
            <a:endParaRPr lang="ru-RU" sz="1400" dirty="0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193729" y="4895012"/>
            <a:ext cx="2764480" cy="35718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400" dirty="0"/>
          </a:p>
          <a:p>
            <a:pPr algn="ctr" eaLnBrk="1" hangingPunct="1">
              <a:defRPr/>
            </a:pPr>
            <a:r>
              <a:rPr lang="ru-RU" sz="1400" dirty="0" smtClean="0"/>
              <a:t>Резкое снижение веса</a:t>
            </a:r>
            <a:endParaRPr lang="ru-RU" sz="1400" dirty="0"/>
          </a:p>
          <a:p>
            <a:pPr algn="ctr" eaLnBrk="1" hangingPunct="1">
              <a:defRPr/>
            </a:pPr>
            <a:endParaRPr lang="ru-RU" sz="1400" dirty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154734" y="4895011"/>
            <a:ext cx="2764480" cy="35718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400" dirty="0"/>
          </a:p>
          <a:p>
            <a:pPr algn="ctr" eaLnBrk="1" hangingPunct="1">
              <a:defRPr/>
            </a:pPr>
            <a:r>
              <a:rPr lang="ru-RU" sz="1400" dirty="0" smtClean="0"/>
              <a:t>Суицидальные наклонности</a:t>
            </a:r>
            <a:endParaRPr lang="ru-RU" sz="1400" dirty="0"/>
          </a:p>
          <a:p>
            <a:pPr algn="ctr" eaLnBrk="1" hangingPunct="1">
              <a:defRPr/>
            </a:pPr>
            <a:endParaRPr lang="ru-RU" sz="1400" dirty="0"/>
          </a:p>
        </p:txBody>
      </p:sp>
      <p:pic>
        <p:nvPicPr>
          <p:cNvPr id="36" name="Рисунок 35" descr="Спайс синтетический каннабиноид">
            <a:hlinkClick r:id="rId2" tgtFrame="&quot;_blank&quot;" tooltip="&quot;Курительные смеси Spice, действующее вещество - синтетический каннабиноид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283430"/>
            <a:ext cx="1840985" cy="1445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Рисунок 36" descr="ÐÐ°ÑÑÐ¸Ð½ÐºÐ¸ Ð¿Ð¾ Ð·Ð°Ð¿ÑÐ¾ÑÑ ÐºÐ°ÑÑÐ¸Ð½ÐºÐ° ÑÑÑÐ´Ð½Ð¾Ð³Ð¾ Ð¿Ð¾Ð´ÑÐ¾ÑÑÐºÐ°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45" y="1445304"/>
            <a:ext cx="2938484" cy="19116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17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Признаки передозировки синтетическими наркотиками: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ru-RU" dirty="0"/>
              <a:t>расширенные зрачки</a:t>
            </a:r>
            <a:r>
              <a:rPr lang="ru-RU" dirty="0" smtClean="0"/>
              <a:t>;  </a:t>
            </a:r>
            <a:endParaRPr lang="ru-RU" dirty="0"/>
          </a:p>
          <a:p>
            <a:pPr lvl="0" fontAlgn="base"/>
            <a:r>
              <a:rPr lang="ru-RU" dirty="0"/>
              <a:t>тахикардия;</a:t>
            </a:r>
          </a:p>
          <a:p>
            <a:pPr lvl="0" fontAlgn="base"/>
            <a:r>
              <a:rPr lang="ru-RU" dirty="0"/>
              <a:t>резкие скачки давления и пульса;</a:t>
            </a:r>
          </a:p>
          <a:p>
            <a:pPr lvl="0" fontAlgn="base"/>
            <a:r>
              <a:rPr lang="ru-RU" dirty="0"/>
              <a:t>повышенная температура тела</a:t>
            </a:r>
          </a:p>
          <a:p>
            <a:pPr lvl="0" fontAlgn="base"/>
            <a:r>
              <a:rPr lang="ru-RU" dirty="0"/>
              <a:t>Спутанность сознания</a:t>
            </a:r>
          </a:p>
          <a:p>
            <a:pPr lvl="0" fontAlgn="base"/>
            <a:r>
              <a:rPr lang="ru-RU" dirty="0"/>
              <a:t>Паранойя</a:t>
            </a:r>
          </a:p>
          <a:p>
            <a:pPr lvl="0" fontAlgn="base"/>
            <a:r>
              <a:rPr lang="ru-RU" dirty="0"/>
              <a:t>Нарушение работы печени и почек</a:t>
            </a:r>
          </a:p>
          <a:p>
            <a:pPr lvl="0" fontAlgn="base"/>
            <a:r>
              <a:rPr lang="ru-RU" dirty="0"/>
              <a:t>Психические расстройства</a:t>
            </a:r>
          </a:p>
          <a:p>
            <a:pPr lvl="0" fontAlgn="base"/>
            <a:r>
              <a:rPr lang="ru-RU" dirty="0"/>
              <a:t>Изредка – отек мозга, кома</a:t>
            </a:r>
          </a:p>
        </p:txBody>
      </p:sp>
      <p:pic>
        <p:nvPicPr>
          <p:cNvPr id="4" name="Рисунок 3" descr="ÐÐ°ÑÑÐ¸Ð½ÐºÐ¸ Ð¿Ð¾ Ð·Ð°Ð¿ÑÐ¾ÑÑ ÐºÐ°ÑÑÐ¸Ð½ÐºÐ° Ð¿ÐµÑÐµÐ´Ð¾Ð·Ð¸ÑÐ¾Ð²ÐºÐ¸ Ð½Ð°ÑÐºÐ¾ÑÐ¸ÐºÐ°Ð¼Ð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772816"/>
            <a:ext cx="3124200" cy="1952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ÐÐ°ÑÑÐ¸Ð½ÐºÐ¸ Ð¿Ð¾ Ð·Ð°Ð¿ÑÐ¾ÑÑ ÐºÐ°ÑÑÐ¸Ð½ÐºÐ° Ð¿ÐµÑÐµÐ´Ð¾Ð·Ð¸ÑÐ¾Ð²ÐºÐ¸ Ð½Ð°ÑÐºÐ¾ÑÐ¸ÐºÐ°Ð¼Ð¸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356992"/>
            <a:ext cx="3164205" cy="1781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ÐÐ°ÑÑÐ¸Ð½ÐºÐ¸ Ð¿Ð¾ Ð·Ð°Ð¿ÑÐ¾ÑÑ ÐºÐ°ÑÑÐ¸Ð½ÐºÐ° Ð¿ÐµÑÐµÐ´Ð¾Ð·Ð¸ÑÐ¾Ð²ÐºÐ¸ Ð½Ð°ÑÐºÐ¾ÑÐ¸ÐºÐ°Ð¼Ð¸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5074756"/>
            <a:ext cx="2601337" cy="15374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687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2247</TotalTime>
  <Words>514</Words>
  <Application>Microsoft Office PowerPoint</Application>
  <PresentationFormat>Экран (4:3)</PresentationFormat>
  <Paragraphs>118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Wingdings 3</vt:lpstr>
      <vt:lpstr>Грань</vt:lpstr>
      <vt:lpstr>Презентация PowerPoint</vt:lpstr>
      <vt:lpstr>Что такое синтетические наркотики?</vt:lpstr>
      <vt:lpstr>Классификация синтетических наркотиков</vt:lpstr>
      <vt:lpstr>Презентация PowerPoint</vt:lpstr>
      <vt:lpstr>Эффекты от приема дозы синтетического наркотика</vt:lpstr>
      <vt:lpstr>Последствия употребления синтетических наркотиков</vt:lpstr>
      <vt:lpstr>Последствия употребления синтетических наркотиков</vt:lpstr>
      <vt:lpstr>Презентация PowerPoint</vt:lpstr>
      <vt:lpstr>Признаки передозировки синтетическими наркотиками:</vt:lpstr>
      <vt:lpstr>Презентация PowerPoint</vt:lpstr>
      <vt:lpstr>Благодарю 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149</cp:revision>
  <cp:lastPrinted>2018-02-06T04:08:44Z</cp:lastPrinted>
  <dcterms:created xsi:type="dcterms:W3CDTF">2017-07-06T05:09:20Z</dcterms:created>
  <dcterms:modified xsi:type="dcterms:W3CDTF">2019-04-23T12:00:04Z</dcterms:modified>
</cp:coreProperties>
</file>