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7" r:id="rId1"/>
  </p:sldMasterIdLst>
  <p:notesMasterIdLst>
    <p:notesMasterId r:id="rId5"/>
  </p:notesMasterIdLst>
  <p:sldIdLst>
    <p:sldId id="288" r:id="rId2"/>
    <p:sldId id="285" r:id="rId3"/>
    <p:sldId id="291" r:id="rId4"/>
  </p:sldIdLst>
  <p:sldSz cx="7556500" cy="53340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9pPr>
  </p:defaultTextStyle>
  <p:extLst>
    <p:ext uri="{EFAFB233-063F-42B5-8137-9DF3F51BA10A}">
      <p15:sldGuideLst xmlns:p15="http://schemas.microsoft.com/office/powerpoint/2012/main">
        <p15:guide id="1" orient="horz" pos="1680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6FBE"/>
    <a:srgbClr val="548235"/>
    <a:srgbClr val="333F50"/>
    <a:srgbClr val="C55A11"/>
    <a:srgbClr val="FF6600"/>
    <a:srgbClr val="4EAA29"/>
    <a:srgbClr val="0C17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72" autoAdjust="0"/>
    <p:restoredTop sz="98400" autoAdjust="0"/>
  </p:normalViewPr>
  <p:slideViewPr>
    <p:cSldViewPr snapToGrid="0" snapToObjects="1">
      <p:cViewPr varScale="1">
        <p:scale>
          <a:sx n="137" d="100"/>
          <a:sy n="137" d="100"/>
        </p:scale>
        <p:origin x="1638" y="108"/>
      </p:cViewPr>
      <p:guideLst>
        <p:guide orient="horz" pos="1680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/>
          </p:nvPr>
        </p:nvSpPr>
        <p:spPr>
          <a:xfrm>
            <a:off x="762000" y="744538"/>
            <a:ext cx="5273675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0" name="Shape 80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3304663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2200">
        <a:latin typeface="+mn-lt"/>
        <a:ea typeface="+mn-ea"/>
        <a:cs typeface="+mn-cs"/>
        <a:sym typeface="Lucida Grande"/>
      </a:defRPr>
    </a:lvl1pPr>
    <a:lvl2pPr indent="228600" defTabSz="457200" latinLnBrk="0">
      <a:defRPr sz="2200">
        <a:latin typeface="+mn-lt"/>
        <a:ea typeface="+mn-ea"/>
        <a:cs typeface="+mn-cs"/>
        <a:sym typeface="Lucida Grande"/>
      </a:defRPr>
    </a:lvl2pPr>
    <a:lvl3pPr indent="457200" defTabSz="457200" latinLnBrk="0">
      <a:defRPr sz="2200">
        <a:latin typeface="+mn-lt"/>
        <a:ea typeface="+mn-ea"/>
        <a:cs typeface="+mn-cs"/>
        <a:sym typeface="Lucida Grande"/>
      </a:defRPr>
    </a:lvl3pPr>
    <a:lvl4pPr indent="685800" defTabSz="457200" latinLnBrk="0">
      <a:defRPr sz="2200">
        <a:latin typeface="+mn-lt"/>
        <a:ea typeface="+mn-ea"/>
        <a:cs typeface="+mn-cs"/>
        <a:sym typeface="Lucida Grande"/>
      </a:defRPr>
    </a:lvl4pPr>
    <a:lvl5pPr indent="914400" defTabSz="457200" latinLnBrk="0">
      <a:defRPr sz="2200">
        <a:latin typeface="+mn-lt"/>
        <a:ea typeface="+mn-ea"/>
        <a:cs typeface="+mn-cs"/>
        <a:sym typeface="Lucida Grande"/>
      </a:defRPr>
    </a:lvl5pPr>
    <a:lvl6pPr indent="1143000" defTabSz="457200" latinLnBrk="0">
      <a:defRPr sz="2200">
        <a:latin typeface="+mn-lt"/>
        <a:ea typeface="+mn-ea"/>
        <a:cs typeface="+mn-cs"/>
        <a:sym typeface="Lucida Grande"/>
      </a:defRPr>
    </a:lvl6pPr>
    <a:lvl7pPr indent="1371600" defTabSz="457200" latinLnBrk="0">
      <a:defRPr sz="2200">
        <a:latin typeface="+mn-lt"/>
        <a:ea typeface="+mn-ea"/>
        <a:cs typeface="+mn-cs"/>
        <a:sym typeface="Lucida Grande"/>
      </a:defRPr>
    </a:lvl7pPr>
    <a:lvl8pPr indent="1600200" defTabSz="457200" latinLnBrk="0">
      <a:defRPr sz="2200">
        <a:latin typeface="+mn-lt"/>
        <a:ea typeface="+mn-ea"/>
        <a:cs typeface="+mn-cs"/>
        <a:sym typeface="Lucida Grande"/>
      </a:defRPr>
    </a:lvl8pPr>
    <a:lvl9pPr indent="1828800" defTabSz="457200" latinLnBrk="0">
      <a:defRPr sz="2200">
        <a:latin typeface="+mn-lt"/>
        <a:ea typeface="+mn-ea"/>
        <a:cs typeface="+mn-cs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5554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0213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563" y="874635"/>
            <a:ext cx="5667375" cy="1857022"/>
          </a:xfrm>
        </p:spPr>
        <p:txBody>
          <a:bodyPr anchor="b">
            <a:normAutofit/>
          </a:bodyPr>
          <a:lstStyle>
            <a:lvl1pPr algn="ctr">
              <a:defRPr sz="371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563" y="2801585"/>
            <a:ext cx="5667375" cy="1287815"/>
          </a:xfrm>
        </p:spPr>
        <p:txBody>
          <a:bodyPr>
            <a:normAutofit/>
          </a:bodyPr>
          <a:lstStyle>
            <a:lvl1pPr marL="0" indent="0" algn="ctr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83373" indent="0" algn="ctr">
              <a:buNone/>
              <a:defRPr sz="1735"/>
            </a:lvl2pPr>
            <a:lvl3pPr marL="566745" indent="0" algn="ctr">
              <a:buNone/>
              <a:defRPr sz="1488"/>
            </a:lvl3pPr>
            <a:lvl4pPr marL="850118" indent="0" algn="ctr">
              <a:buNone/>
              <a:defRPr sz="1240"/>
            </a:lvl4pPr>
            <a:lvl5pPr marL="1133490" indent="0" algn="ctr">
              <a:buNone/>
              <a:defRPr sz="1240"/>
            </a:lvl5pPr>
            <a:lvl6pPr marL="1416863" indent="0" algn="ctr">
              <a:buNone/>
              <a:defRPr sz="1240"/>
            </a:lvl6pPr>
            <a:lvl7pPr marL="1700235" indent="0" algn="ctr">
              <a:buNone/>
              <a:defRPr sz="1240"/>
            </a:lvl7pPr>
            <a:lvl8pPr marL="1983608" indent="0" algn="ctr">
              <a:buNone/>
              <a:defRPr sz="1240"/>
            </a:lvl8pPr>
            <a:lvl9pPr marL="2266980" indent="0" algn="ctr">
              <a:buNone/>
              <a:defRPr sz="124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625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05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7620" y="280282"/>
            <a:ext cx="1629370" cy="452031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509" y="280282"/>
            <a:ext cx="4793655" cy="452031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271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024811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393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574" y="1331885"/>
            <a:ext cx="6517481" cy="2217606"/>
          </a:xfrm>
        </p:spPr>
        <p:txBody>
          <a:bodyPr anchor="b">
            <a:normAutofit/>
          </a:bodyPr>
          <a:lstStyle>
            <a:lvl1pPr>
              <a:defRPr sz="3719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574" y="3540937"/>
            <a:ext cx="6517481" cy="1166812"/>
          </a:xfrm>
        </p:spPr>
        <p:txBody>
          <a:bodyPr anchor="t">
            <a:normAutofit/>
          </a:bodyPr>
          <a:lstStyle>
            <a:lvl1pPr marL="0" indent="0">
              <a:buNone/>
              <a:defRPr sz="148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83373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2pPr>
            <a:lvl3pPr marL="566745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3pPr>
            <a:lvl4pPr marL="850118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4pPr>
            <a:lvl5pPr marL="1133490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5pPr>
            <a:lvl6pPr marL="1416863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6pPr>
            <a:lvl7pPr marL="1700235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7pPr>
            <a:lvl8pPr marL="1983608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8pPr>
            <a:lvl9pPr marL="2266980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28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3802" y="1422401"/>
            <a:ext cx="3211513" cy="33843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5478" y="1422401"/>
            <a:ext cx="3211513" cy="33843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85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803" y="1308106"/>
            <a:ext cx="3195770" cy="64221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488" b="1"/>
            </a:lvl1pPr>
            <a:lvl2pPr marL="283373" indent="0">
              <a:buNone/>
              <a:defRPr sz="1240" b="1"/>
            </a:lvl2pPr>
            <a:lvl3pPr marL="566745" indent="0">
              <a:buNone/>
              <a:defRPr sz="1116" b="1"/>
            </a:lvl3pPr>
            <a:lvl4pPr marL="850118" indent="0">
              <a:buNone/>
              <a:defRPr sz="992" b="1"/>
            </a:lvl4pPr>
            <a:lvl5pPr marL="1133490" indent="0">
              <a:buNone/>
              <a:defRPr sz="992" b="1"/>
            </a:lvl5pPr>
            <a:lvl6pPr marL="1416863" indent="0">
              <a:buNone/>
              <a:defRPr sz="992" b="1"/>
            </a:lvl6pPr>
            <a:lvl7pPr marL="1700235" indent="0">
              <a:buNone/>
              <a:defRPr sz="992" b="1"/>
            </a:lvl7pPr>
            <a:lvl8pPr marL="1983608" indent="0">
              <a:buNone/>
              <a:defRPr sz="992" b="1"/>
            </a:lvl8pPr>
            <a:lvl9pPr marL="2266980" indent="0">
              <a:buNone/>
              <a:defRPr sz="99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3803" y="1950317"/>
            <a:ext cx="3195770" cy="28626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5478" y="1308106"/>
            <a:ext cx="3211513" cy="642210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488" b="1"/>
            </a:lvl1pPr>
            <a:lvl2pPr marL="283373" indent="0">
              <a:buNone/>
              <a:defRPr sz="1240" b="1"/>
            </a:lvl2pPr>
            <a:lvl3pPr marL="566745" indent="0">
              <a:buNone/>
              <a:defRPr sz="1116" b="1"/>
            </a:lvl3pPr>
            <a:lvl4pPr marL="850118" indent="0">
              <a:buNone/>
              <a:defRPr sz="992" b="1"/>
            </a:lvl4pPr>
            <a:lvl5pPr marL="1133490" indent="0">
              <a:buNone/>
              <a:defRPr sz="992" b="1"/>
            </a:lvl5pPr>
            <a:lvl6pPr marL="1416863" indent="0">
              <a:buNone/>
              <a:defRPr sz="992" b="1"/>
            </a:lvl6pPr>
            <a:lvl7pPr marL="1700235" indent="0">
              <a:buNone/>
              <a:defRPr sz="992" b="1"/>
            </a:lvl7pPr>
            <a:lvl8pPr marL="1983608" indent="0">
              <a:buNone/>
              <a:defRPr sz="992" b="1"/>
            </a:lvl8pPr>
            <a:lvl9pPr marL="2266980" indent="0">
              <a:buNone/>
              <a:defRPr sz="99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5478" y="1950317"/>
            <a:ext cx="3211513" cy="28626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650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92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59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399" y="355600"/>
            <a:ext cx="2436971" cy="1244598"/>
          </a:xfrm>
        </p:spPr>
        <p:txBody>
          <a:bodyPr anchor="b">
            <a:normAutofit/>
          </a:bodyPr>
          <a:lstStyle>
            <a:lvl1pPr>
              <a:defRPr sz="1983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1513" y="770467"/>
            <a:ext cx="3825478" cy="3793067"/>
          </a:xfrm>
        </p:spPr>
        <p:txBody>
          <a:bodyPr/>
          <a:lstStyle>
            <a:lvl1pPr>
              <a:defRPr sz="1983"/>
            </a:lvl1pPr>
            <a:lvl2pPr>
              <a:defRPr sz="1735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1399" y="1600200"/>
            <a:ext cx="2436971" cy="2963334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92"/>
            </a:lvl1pPr>
            <a:lvl2pPr marL="283373" indent="0">
              <a:buNone/>
              <a:defRPr sz="744"/>
            </a:lvl2pPr>
            <a:lvl3pPr marL="566745" indent="0">
              <a:buNone/>
              <a:defRPr sz="620"/>
            </a:lvl3pPr>
            <a:lvl4pPr marL="850118" indent="0">
              <a:buNone/>
              <a:defRPr sz="558"/>
            </a:lvl4pPr>
            <a:lvl5pPr marL="1133490" indent="0">
              <a:buNone/>
              <a:defRPr sz="558"/>
            </a:lvl5pPr>
            <a:lvl6pPr marL="1416863" indent="0">
              <a:buNone/>
              <a:defRPr sz="558"/>
            </a:lvl6pPr>
            <a:lvl7pPr marL="1700235" indent="0">
              <a:buNone/>
              <a:defRPr sz="558"/>
            </a:lvl7pPr>
            <a:lvl8pPr marL="1983608" indent="0">
              <a:buNone/>
              <a:defRPr sz="558"/>
            </a:lvl8pPr>
            <a:lvl9pPr marL="2266980" indent="0">
              <a:buNone/>
              <a:defRPr sz="55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467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399" y="355600"/>
            <a:ext cx="2436971" cy="1244600"/>
          </a:xfrm>
        </p:spPr>
        <p:txBody>
          <a:bodyPr anchor="b">
            <a:normAutofit/>
          </a:bodyPr>
          <a:lstStyle>
            <a:lvl1pPr>
              <a:defRPr sz="1983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11513" y="770467"/>
            <a:ext cx="3825478" cy="3793067"/>
          </a:xfrm>
        </p:spPr>
        <p:txBody>
          <a:bodyPr/>
          <a:lstStyle>
            <a:lvl1pPr marL="0" indent="0">
              <a:buNone/>
              <a:defRPr sz="1983"/>
            </a:lvl1pPr>
            <a:lvl2pPr marL="283373" indent="0">
              <a:buNone/>
              <a:defRPr sz="1735"/>
            </a:lvl2pPr>
            <a:lvl3pPr marL="566745" indent="0">
              <a:buNone/>
              <a:defRPr sz="1488"/>
            </a:lvl3pPr>
            <a:lvl4pPr marL="850118" indent="0">
              <a:buNone/>
              <a:defRPr sz="1240"/>
            </a:lvl4pPr>
            <a:lvl5pPr marL="1133490" indent="0">
              <a:buNone/>
              <a:defRPr sz="1240"/>
            </a:lvl5pPr>
            <a:lvl6pPr marL="1416863" indent="0">
              <a:buNone/>
              <a:defRPr sz="1240"/>
            </a:lvl6pPr>
            <a:lvl7pPr marL="1700235" indent="0">
              <a:buNone/>
              <a:defRPr sz="1240"/>
            </a:lvl7pPr>
            <a:lvl8pPr marL="1983608" indent="0">
              <a:buNone/>
              <a:defRPr sz="1240"/>
            </a:lvl8pPr>
            <a:lvl9pPr marL="2266980" indent="0">
              <a:buNone/>
              <a:defRPr sz="124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1399" y="1600200"/>
            <a:ext cx="2436971" cy="2963333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92"/>
            </a:lvl1pPr>
            <a:lvl2pPr marL="283373" indent="0">
              <a:buNone/>
              <a:defRPr sz="744"/>
            </a:lvl2pPr>
            <a:lvl3pPr marL="566745" indent="0">
              <a:buNone/>
              <a:defRPr sz="620"/>
            </a:lvl3pPr>
            <a:lvl4pPr marL="850118" indent="0">
              <a:buNone/>
              <a:defRPr sz="558"/>
            </a:lvl4pPr>
            <a:lvl5pPr marL="1133490" indent="0">
              <a:buNone/>
              <a:defRPr sz="558"/>
            </a:lvl5pPr>
            <a:lvl6pPr marL="1416863" indent="0">
              <a:buNone/>
              <a:defRPr sz="558"/>
            </a:lvl6pPr>
            <a:lvl7pPr marL="1700235" indent="0">
              <a:buNone/>
              <a:defRPr sz="558"/>
            </a:lvl7pPr>
            <a:lvl8pPr marL="1983608" indent="0">
              <a:buNone/>
              <a:defRPr sz="558"/>
            </a:lvl8pPr>
            <a:lvl9pPr marL="2266980" indent="0">
              <a:buNone/>
              <a:defRPr sz="558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641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3803" y="284480"/>
            <a:ext cx="6517481" cy="10309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803" y="1422401"/>
            <a:ext cx="6517481" cy="3384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509" y="4943828"/>
            <a:ext cx="1700213" cy="2839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82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3091" y="4943828"/>
            <a:ext cx="2550319" cy="2839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82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1071" y="4943828"/>
            <a:ext cx="1700213" cy="2839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321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70" r:id="rId12"/>
  </p:sldLayoutIdLst>
  <p:hf hdr="0" ftr="0" dt="0"/>
  <p:txStyles>
    <p:titleStyle>
      <a:lvl1pPr algn="l" defTabSz="566745" rtl="0" eaLnBrk="1" latinLnBrk="0" hangingPunct="1">
        <a:lnSpc>
          <a:spcPct val="90000"/>
        </a:lnSpc>
        <a:spcBef>
          <a:spcPct val="0"/>
        </a:spcBef>
        <a:buNone/>
        <a:defRPr sz="272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686" indent="-141686" algn="l" defTabSz="566745" rtl="0" eaLnBrk="1" latinLnBrk="0" hangingPunct="1">
        <a:lnSpc>
          <a:spcPct val="90000"/>
        </a:lnSpc>
        <a:spcBef>
          <a:spcPts val="620"/>
        </a:spcBef>
        <a:buFont typeface="Wingdings 2" pitchFamily="18" charset="2"/>
        <a:buChar char=""/>
        <a:defRPr sz="1735" kern="1200">
          <a:solidFill>
            <a:schemeClr val="tx1"/>
          </a:solidFill>
          <a:latin typeface="+mn-lt"/>
          <a:ea typeface="+mn-ea"/>
          <a:cs typeface="+mn-cs"/>
        </a:defRPr>
      </a:lvl1pPr>
      <a:lvl2pPr marL="425059" indent="-141686" algn="l" defTabSz="566745" rtl="0" eaLnBrk="1" latinLnBrk="0" hangingPunct="1">
        <a:lnSpc>
          <a:spcPct val="90000"/>
        </a:lnSpc>
        <a:spcBef>
          <a:spcPts val="310"/>
        </a:spcBef>
        <a:buFont typeface="Wingdings 2" pitchFamily="18" charset="2"/>
        <a:buChar char="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431" indent="-141686" algn="l" defTabSz="566745" rtl="0" eaLnBrk="1" latinLnBrk="0" hangingPunct="1">
        <a:lnSpc>
          <a:spcPct val="90000"/>
        </a:lnSpc>
        <a:spcBef>
          <a:spcPts val="310"/>
        </a:spcBef>
        <a:buFont typeface="Wingdings 2" pitchFamily="18" charset="2"/>
        <a:buChar char="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1804" indent="-141686" algn="l" defTabSz="566745" rtl="0" eaLnBrk="1" latinLnBrk="0" hangingPunct="1">
        <a:lnSpc>
          <a:spcPct val="90000"/>
        </a:lnSpc>
        <a:spcBef>
          <a:spcPts val="310"/>
        </a:spcBef>
        <a:buFont typeface="Wingdings 2" pitchFamily="18" charset="2"/>
        <a:buChar char="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177" indent="-141686" algn="l" defTabSz="566745" rtl="0" eaLnBrk="1" latinLnBrk="0" hangingPunct="1">
        <a:lnSpc>
          <a:spcPct val="90000"/>
        </a:lnSpc>
        <a:spcBef>
          <a:spcPts val="310"/>
        </a:spcBef>
        <a:buFont typeface="Wingdings 2" pitchFamily="18" charset="2"/>
        <a:buChar char="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8549" indent="-141686" algn="l" defTabSz="566745" rtl="0" eaLnBrk="1" latinLnBrk="0" hangingPunct="1">
        <a:spcBef>
          <a:spcPct val="20000"/>
        </a:spcBef>
        <a:buFont typeface="Wingdings 2" pitchFamily="18" charset="2"/>
        <a:buChar char="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1922" indent="-141686" algn="l" defTabSz="566745" rtl="0" eaLnBrk="1" latinLnBrk="0" hangingPunct="1">
        <a:spcBef>
          <a:spcPct val="20000"/>
        </a:spcBef>
        <a:buFont typeface="Wingdings 2" pitchFamily="18" charset="2"/>
        <a:buChar char="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5294" indent="-141686" algn="l" defTabSz="566745" rtl="0" eaLnBrk="1" latinLnBrk="0" hangingPunct="1">
        <a:spcBef>
          <a:spcPct val="20000"/>
        </a:spcBef>
        <a:buFont typeface="Wingdings 2" pitchFamily="18" charset="2"/>
        <a:buChar char="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8667" indent="-141686" algn="l" defTabSz="566745" rtl="0" eaLnBrk="1" latinLnBrk="0" hangingPunct="1">
        <a:spcBef>
          <a:spcPct val="20000"/>
        </a:spcBef>
        <a:buFont typeface="Wingdings 2" pitchFamily="18" charset="2"/>
        <a:buChar char="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373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6745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118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3490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6863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0235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3608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6980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604319"/>
              </p:ext>
            </p:extLst>
          </p:nvPr>
        </p:nvGraphicFramePr>
        <p:xfrm>
          <a:off x="296214" y="655834"/>
          <a:ext cx="7018987" cy="4173752"/>
        </p:xfrm>
        <a:graphic>
          <a:graphicData uri="http://schemas.openxmlformats.org/drawingml/2006/table">
            <a:tbl>
              <a:tblPr/>
              <a:tblGrid>
                <a:gridCol w="1208471">
                  <a:extLst>
                    <a:ext uri="{9D8B030D-6E8A-4147-A177-3AD203B41FA5}">
                      <a16:colId xmlns:a16="http://schemas.microsoft.com/office/drawing/2014/main" val="3386625661"/>
                    </a:ext>
                  </a:extLst>
                </a:gridCol>
                <a:gridCol w="1953754">
                  <a:extLst>
                    <a:ext uri="{9D8B030D-6E8A-4147-A177-3AD203B41FA5}">
                      <a16:colId xmlns:a16="http://schemas.microsoft.com/office/drawing/2014/main" val="3408234981"/>
                    </a:ext>
                  </a:extLst>
                </a:gridCol>
                <a:gridCol w="1478258">
                  <a:extLst>
                    <a:ext uri="{9D8B030D-6E8A-4147-A177-3AD203B41FA5}">
                      <a16:colId xmlns:a16="http://schemas.microsoft.com/office/drawing/2014/main" val="4271168686"/>
                    </a:ext>
                  </a:extLst>
                </a:gridCol>
                <a:gridCol w="2378504">
                  <a:extLst>
                    <a:ext uri="{9D8B030D-6E8A-4147-A177-3AD203B41FA5}">
                      <a16:colId xmlns:a16="http://schemas.microsoft.com/office/drawing/2014/main" val="3484996663"/>
                    </a:ext>
                  </a:extLst>
                </a:gridCol>
              </a:tblGrid>
              <a:tr h="147745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b="1" dirty="0">
                          <a:effectLst/>
                          <a:latin typeface="Arial, sans-serif"/>
                        </a:rPr>
                        <a:t>Дата</a:t>
                      </a:r>
                      <a:endParaRPr lang="ru-RU" sz="600" b="1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566745" rtl="0" eaLnBrk="1" latinLnBrk="0" hangingPunct="1">
                        <a:lnSpc>
                          <a:spcPct val="115000"/>
                        </a:lnSpc>
                      </a:pPr>
                      <a:r>
                        <a:rPr lang="ru-RU" sz="600" b="1" kern="1200" dirty="0">
                          <a:solidFill>
                            <a:schemeClr val="tx1"/>
                          </a:solidFill>
                          <a:effectLst/>
                          <a:latin typeface="Arial, sans-serif"/>
                          <a:ea typeface="+mn-ea"/>
                          <a:cs typeface="+mn-cs"/>
                        </a:rPr>
                        <a:t>Предмет</a:t>
                      </a: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566745" rtl="0" eaLnBrk="1" latinLnBrk="0" hangingPunct="1">
                        <a:lnSpc>
                          <a:spcPct val="115000"/>
                        </a:lnSpc>
                      </a:pPr>
                      <a:r>
                        <a:rPr lang="ru-RU" sz="600" b="1" kern="1200" dirty="0">
                          <a:solidFill>
                            <a:schemeClr val="tx1"/>
                          </a:solidFill>
                          <a:effectLst/>
                          <a:latin typeface="Arial, sans-serif"/>
                          <a:ea typeface="+mn-ea"/>
                          <a:cs typeface="+mn-cs"/>
                        </a:rPr>
                        <a:t>Классы (ШЭ)</a:t>
                      </a: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566745" rtl="0" eaLnBrk="1" latinLnBrk="0" hangingPunct="1">
                        <a:lnSpc>
                          <a:spcPct val="115000"/>
                        </a:lnSpc>
                      </a:pPr>
                      <a:r>
                        <a:rPr lang="ru-RU" sz="600" b="1" kern="1200" dirty="0">
                          <a:solidFill>
                            <a:schemeClr val="tx1"/>
                          </a:solidFill>
                          <a:effectLst/>
                          <a:latin typeface="Arial, sans-serif"/>
                          <a:ea typeface="+mn-ea"/>
                          <a:cs typeface="+mn-cs"/>
                        </a:rPr>
                        <a:t>Предоставление </a:t>
                      </a:r>
                      <a:r>
                        <a:rPr lang="ru-RU" sz="600" b="1" kern="1200" dirty="0" smtClean="0">
                          <a:solidFill>
                            <a:schemeClr val="tx1"/>
                          </a:solidFill>
                          <a:effectLst/>
                          <a:latin typeface="Arial, sans-serif"/>
                          <a:ea typeface="+mn-ea"/>
                          <a:cs typeface="+mn-cs"/>
                        </a:rPr>
                        <a:t>заданий</a:t>
                      </a:r>
                      <a:endParaRPr lang="ru-RU" sz="600" b="1" kern="1200" dirty="0">
                        <a:solidFill>
                          <a:schemeClr val="tx1"/>
                        </a:solidFill>
                        <a:effectLst/>
                        <a:latin typeface="Arial, sans-serif"/>
                        <a:ea typeface="+mn-ea"/>
                        <a:cs typeface="+mn-cs"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6230409"/>
                  </a:ext>
                </a:extLst>
              </a:tr>
              <a:tr h="14103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30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сентября (четверг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Физика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7 – 11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 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9418271"/>
                  </a:ext>
                </a:extLst>
              </a:tr>
              <a:tr h="120889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1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(пятница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История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5-11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 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075859"/>
                  </a:ext>
                </a:extLst>
              </a:tr>
              <a:tr h="14103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4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(понедельник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Экономика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5-7, 8-9, 10-11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2405035"/>
                  </a:ext>
                </a:extLst>
              </a:tr>
              <a:tr h="14103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5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(вторник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b="1">
                          <a:effectLst/>
                          <a:latin typeface="Arial, sans-serif"/>
                        </a:rPr>
                        <a:t>Искусство (МХК)*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5-6, 7-8, 9, 10, 11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en-US" sz="600" dirty="0" err="1">
                          <a:effectLst/>
                          <a:latin typeface="Arial, sans-serif"/>
                        </a:rPr>
                        <a:t>VipNet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 Деловая почта (защищенный канал связи)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5724433"/>
                  </a:ext>
                </a:extLst>
              </a:tr>
              <a:tr h="229812">
                <a:tc rowSpan="4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6 октября (среда)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Испанский язык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5-6, 7-8, 9-11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8246963"/>
                  </a:ext>
                </a:extLst>
              </a:tr>
              <a:tr h="1194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Итальянский язык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5-6, 7-8, 9-11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0236163"/>
                  </a:ext>
                </a:extLst>
              </a:tr>
              <a:tr h="1410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Китайский язык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5-6, 7-8, 9-11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016978"/>
                  </a:ext>
                </a:extLst>
              </a:tr>
              <a:tr h="1276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b="1" dirty="0">
                          <a:effectLst/>
                          <a:latin typeface="Arial, sans-serif"/>
                        </a:rPr>
                        <a:t>Татарский язык и </a:t>
                      </a:r>
                      <a:r>
                        <a:rPr lang="ru-RU" sz="600" b="1" dirty="0" smtClean="0">
                          <a:effectLst/>
                          <a:latin typeface="Arial, sans-serif"/>
                        </a:rPr>
                        <a:t>литература</a:t>
                      </a:r>
                      <a:r>
                        <a:rPr lang="ru-RU" sz="600" b="1" dirty="0">
                          <a:effectLst/>
                          <a:latin typeface="Arial, sans-serif"/>
                        </a:rPr>
                        <a:t>*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5-11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en-US" sz="600">
                          <a:effectLst/>
                          <a:latin typeface="Arial, sans-serif"/>
                        </a:rPr>
                        <a:t>VipNet</a:t>
                      </a:r>
                      <a:r>
                        <a:rPr lang="ru-RU" sz="600">
                          <a:effectLst/>
                          <a:latin typeface="Arial, sans-serif"/>
                        </a:rPr>
                        <a:t> Деловая почта (защищенный канал связи)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8078937"/>
                  </a:ext>
                </a:extLst>
              </a:tr>
              <a:tr h="127605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7 октября (четверг)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Биология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5 – 11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68548"/>
                  </a:ext>
                </a:extLst>
              </a:tr>
              <a:tr h="14103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8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(пятница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b="1" dirty="0">
                          <a:effectLst/>
                          <a:latin typeface="Arial, sans-serif"/>
                        </a:rPr>
                        <a:t>Французский язык </a:t>
                      </a:r>
                      <a:r>
                        <a:rPr lang="ru-RU" sz="600" b="1" dirty="0" smtClean="0">
                          <a:effectLst/>
                          <a:latin typeface="Arial, sans-serif"/>
                        </a:rPr>
                        <a:t>(</a:t>
                      </a:r>
                      <a:r>
                        <a:rPr lang="ru-RU" sz="600" b="1" dirty="0">
                          <a:effectLst/>
                          <a:latin typeface="Arial, sans-serif"/>
                        </a:rPr>
                        <a:t>письменная часть)*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5-6, 7-8, 9-11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en-US" sz="600">
                          <a:effectLst/>
                          <a:latin typeface="Arial, sans-serif"/>
                        </a:rPr>
                        <a:t>VipNet</a:t>
                      </a:r>
                      <a:r>
                        <a:rPr lang="ru-RU" sz="600">
                          <a:effectLst/>
                          <a:latin typeface="Arial, sans-serif"/>
                        </a:rPr>
                        <a:t> Деловая почта (защищенный канал связи)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818959"/>
                  </a:ext>
                </a:extLst>
              </a:tr>
              <a:tr h="14103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9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(суббота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b="1" dirty="0">
                          <a:effectLst/>
                          <a:latin typeface="Arial, sans-serif"/>
                        </a:rPr>
                        <a:t>Французский язык </a:t>
                      </a:r>
                      <a:r>
                        <a:rPr lang="ru-RU" sz="600" b="1" dirty="0" smtClean="0">
                          <a:effectLst/>
                          <a:latin typeface="Arial, sans-serif"/>
                        </a:rPr>
                        <a:t>(</a:t>
                      </a:r>
                      <a:r>
                        <a:rPr lang="ru-RU" sz="600" b="1" dirty="0">
                          <a:effectLst/>
                          <a:latin typeface="Arial, sans-serif"/>
                        </a:rPr>
                        <a:t>устная часть)*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350702"/>
                  </a:ext>
                </a:extLst>
              </a:tr>
              <a:tr h="124674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11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(понедельник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Астрономия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4 – 11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3162210"/>
                  </a:ext>
                </a:extLst>
              </a:tr>
              <a:tr h="123209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12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(вторник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Английский язык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5-6, 7-8, 9-11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3150731"/>
                  </a:ext>
                </a:extLst>
              </a:tr>
              <a:tr h="134932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13 октября (среда)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Право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9, 10, 11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5891022"/>
                  </a:ext>
                </a:extLst>
              </a:tr>
              <a:tr h="142269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14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(четверг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Химия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8-11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424662"/>
                  </a:ext>
                </a:extLst>
              </a:tr>
              <a:tr h="137730"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15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(пятница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b="1" dirty="0">
                          <a:effectLst/>
                          <a:latin typeface="Arial, sans-serif"/>
                        </a:rPr>
                        <a:t>Физическая культура </a:t>
                      </a:r>
                      <a:r>
                        <a:rPr lang="ru-RU" sz="600" b="1" dirty="0" smtClean="0">
                          <a:effectLst/>
                          <a:latin typeface="Arial, sans-serif"/>
                        </a:rPr>
                        <a:t>(</a:t>
                      </a:r>
                      <a:r>
                        <a:rPr lang="ru-RU" sz="600" b="1" dirty="0">
                          <a:effectLst/>
                          <a:latin typeface="Arial, sans-serif"/>
                        </a:rPr>
                        <a:t>теория)*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5-6, 7-8, 9-11</a:t>
                      </a:r>
                      <a:endParaRPr lang="ru-RU" sz="600">
                        <a:effectLst/>
                      </a:endParaRPr>
                    </a:p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(девушки /юноши)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en-US" sz="600">
                          <a:effectLst/>
                          <a:latin typeface="Arial, sans-serif"/>
                        </a:rPr>
                        <a:t>VipNet</a:t>
                      </a:r>
                      <a:r>
                        <a:rPr lang="ru-RU" sz="600">
                          <a:effectLst/>
                          <a:latin typeface="Arial, sans-serif"/>
                        </a:rPr>
                        <a:t> Деловая почта (защищенный канал связи)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9741326"/>
                  </a:ext>
                </a:extLst>
              </a:tr>
              <a:tr h="1131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b="1" dirty="0">
                          <a:effectLst/>
                          <a:latin typeface="Arial, sans-serif"/>
                        </a:rPr>
                        <a:t>Физическая культура </a:t>
                      </a:r>
                      <a:r>
                        <a:rPr lang="ru-RU" sz="600" b="1" dirty="0" smtClean="0">
                          <a:effectLst/>
                          <a:latin typeface="Arial, sans-serif"/>
                        </a:rPr>
                        <a:t>(</a:t>
                      </a:r>
                      <a:r>
                        <a:rPr lang="ru-RU" sz="600" b="1" dirty="0">
                          <a:effectLst/>
                          <a:latin typeface="Arial, sans-serif"/>
                        </a:rPr>
                        <a:t>практика)*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468595"/>
                  </a:ext>
                </a:extLst>
              </a:tr>
              <a:tr h="136555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16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(суббота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Экология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5 – 11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9724397"/>
                  </a:ext>
                </a:extLst>
              </a:tr>
              <a:tr h="114174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18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понедельник)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Обществознание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6-11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3992111"/>
                  </a:ext>
                </a:extLst>
              </a:tr>
              <a:tr h="114173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19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вторник)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Литература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5 – 11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5469706"/>
                  </a:ext>
                </a:extLst>
              </a:tr>
              <a:tr h="147753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20 октября (среда)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География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5-11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874882"/>
                  </a:ext>
                </a:extLst>
              </a:tr>
              <a:tr h="134322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21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(четверг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Математика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4-11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588238"/>
                  </a:ext>
                </a:extLst>
              </a:tr>
              <a:tr h="127605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22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пятница)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b="1" dirty="0">
                          <a:effectLst/>
                          <a:latin typeface="Arial, sans-serif"/>
                        </a:rPr>
                        <a:t>Технология </a:t>
                      </a:r>
                      <a:r>
                        <a:rPr lang="ru-RU" sz="600" b="1" dirty="0" smtClean="0">
                          <a:effectLst/>
                          <a:latin typeface="Arial, sans-serif"/>
                        </a:rPr>
                        <a:t>(</a:t>
                      </a:r>
                      <a:r>
                        <a:rPr lang="ru-RU" sz="600" b="1" dirty="0">
                          <a:effectLst/>
                          <a:latin typeface="Arial, sans-serif"/>
                        </a:rPr>
                        <a:t>теория)*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5-6, 7-8, 9, 10-11 (ТТТТ / КДДТ)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en-US" sz="600">
                          <a:effectLst/>
                          <a:latin typeface="Arial, sans-serif"/>
                        </a:rPr>
                        <a:t>VipNet</a:t>
                      </a:r>
                      <a:r>
                        <a:rPr lang="ru-RU" sz="600">
                          <a:effectLst/>
                          <a:latin typeface="Arial, sans-serif"/>
                        </a:rPr>
                        <a:t> Деловая почта (защищенный канал связи)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8204948"/>
                  </a:ext>
                </a:extLst>
              </a:tr>
              <a:tr h="134322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23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суббота)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b="1" dirty="0">
                          <a:effectLst/>
                          <a:latin typeface="Arial, sans-serif"/>
                        </a:rPr>
                        <a:t>Технология </a:t>
                      </a:r>
                      <a:r>
                        <a:rPr lang="ru-RU" sz="600" b="1" dirty="0" smtClean="0">
                          <a:effectLst/>
                          <a:latin typeface="Arial, sans-serif"/>
                        </a:rPr>
                        <a:t>(</a:t>
                      </a:r>
                      <a:r>
                        <a:rPr lang="ru-RU" sz="600" b="1" dirty="0">
                          <a:effectLst/>
                          <a:latin typeface="Arial, sans-serif"/>
                        </a:rPr>
                        <a:t>практика, защита проекта)*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5800384"/>
                  </a:ext>
                </a:extLst>
              </a:tr>
              <a:tr h="134321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25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понедельник)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Русский язык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4 - 11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6524146"/>
                  </a:ext>
                </a:extLst>
              </a:tr>
              <a:tr h="113155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26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(вторник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b="1">
                          <a:effectLst/>
                          <a:latin typeface="Arial, sans-serif"/>
                        </a:rPr>
                        <a:t>ОБЖ (теория)*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5-6, 7-8, 9, 10-11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en-US" sz="600">
                          <a:effectLst/>
                          <a:latin typeface="Arial, sans-serif"/>
                        </a:rPr>
                        <a:t>VipNet</a:t>
                      </a:r>
                      <a:r>
                        <a:rPr lang="ru-RU" sz="600">
                          <a:effectLst/>
                          <a:latin typeface="Arial, sans-serif"/>
                        </a:rPr>
                        <a:t> Деловая почта (защищенный канал связи)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2951406"/>
                  </a:ext>
                </a:extLst>
              </a:tr>
              <a:tr h="117290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27 октября (среда)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b="1">
                          <a:effectLst/>
                          <a:latin typeface="Arial, sans-serif"/>
                        </a:rPr>
                        <a:t>ОБЖ (практика)*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644375"/>
                  </a:ext>
                </a:extLst>
              </a:tr>
              <a:tr h="144793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28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(четверг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Информатика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5 – 11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Платформа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«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Сириус. Курсы»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059373"/>
                  </a:ext>
                </a:extLst>
              </a:tr>
              <a:tr h="134322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29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(пятница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b="1" dirty="0">
                          <a:effectLst/>
                          <a:latin typeface="Arial, sans-serif"/>
                        </a:rPr>
                        <a:t>Немецкий </a:t>
                      </a:r>
                      <a:r>
                        <a:rPr lang="ru-RU" sz="600" b="1" dirty="0" smtClean="0">
                          <a:effectLst/>
                          <a:latin typeface="Arial, sans-serif"/>
                        </a:rPr>
                        <a:t>язык (устная </a:t>
                      </a:r>
                      <a:r>
                        <a:rPr lang="ru-RU" sz="600" b="1" dirty="0">
                          <a:effectLst/>
                          <a:latin typeface="Arial, sans-serif"/>
                        </a:rPr>
                        <a:t>часть)*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>
                          <a:effectLst/>
                          <a:latin typeface="Arial, sans-serif"/>
                        </a:rPr>
                        <a:t>5-6, 7-8, 9, 10-11</a:t>
                      </a:r>
                      <a:endParaRPr lang="ru-RU" sz="60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en-US" sz="600" dirty="0" err="1">
                          <a:effectLst/>
                          <a:latin typeface="Arial, sans-serif"/>
                        </a:rPr>
                        <a:t>VipNet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 Деловая почта (защищенный канал связи)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715886"/>
                  </a:ext>
                </a:extLst>
              </a:tr>
              <a:tr h="125690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dirty="0">
                          <a:effectLst/>
                          <a:latin typeface="Arial, sans-serif"/>
                        </a:rPr>
                        <a:t>30 </a:t>
                      </a:r>
                      <a:r>
                        <a:rPr lang="ru-RU" sz="600" dirty="0" smtClean="0">
                          <a:effectLst/>
                          <a:latin typeface="Arial, sans-serif"/>
                        </a:rPr>
                        <a:t>октября (суббота</a:t>
                      </a:r>
                      <a:r>
                        <a:rPr lang="ru-RU" sz="600" dirty="0">
                          <a:effectLst/>
                          <a:latin typeface="Arial, sans-serif"/>
                        </a:rPr>
                        <a:t>)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600" b="1" dirty="0">
                          <a:effectLst/>
                          <a:latin typeface="Arial, sans-serif"/>
                        </a:rPr>
                        <a:t>Немецкий </a:t>
                      </a:r>
                      <a:r>
                        <a:rPr lang="ru-RU" sz="600" b="1" dirty="0" smtClean="0">
                          <a:effectLst/>
                          <a:latin typeface="Arial, sans-serif"/>
                        </a:rPr>
                        <a:t>язык (письменная </a:t>
                      </a:r>
                      <a:r>
                        <a:rPr lang="ru-RU" sz="600" b="1" dirty="0">
                          <a:effectLst/>
                          <a:latin typeface="Arial, sans-serif"/>
                        </a:rPr>
                        <a:t>часть)*</a:t>
                      </a:r>
                      <a:endParaRPr lang="ru-RU" sz="600" dirty="0">
                        <a:effectLst/>
                      </a:endParaRPr>
                    </a:p>
                  </a:txBody>
                  <a:tcPr marL="2228" marR="2228" marT="2228" marB="2228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22117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1</a:t>
            </a:fld>
            <a:endParaRPr lang="ru-RU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36749" y="182287"/>
            <a:ext cx="566597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Единый график проведения школьного этапа</a:t>
            </a:r>
            <a:endParaRPr kumimoji="0" lang="ru-RU" altLang="ru-RU" sz="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Всероссийской олимпиады школьников в 2021 году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64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4050051" y="765711"/>
            <a:ext cx="3179148" cy="446952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52452" y="765711"/>
            <a:ext cx="3490387" cy="448619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2"/>
          </p:nvPr>
        </p:nvSpPr>
        <p:spPr>
          <a:xfrm>
            <a:off x="7126014" y="5035587"/>
            <a:ext cx="430486" cy="283986"/>
          </a:xfrm>
        </p:spPr>
        <p:txBody>
          <a:bodyPr/>
          <a:lstStyle/>
          <a:p>
            <a:fld id="{86CB4B4D-7CA3-9044-876B-883B54F8677D}" type="slidenum">
              <a:rPr lang="ru-RU" sz="1000" smtClean="0"/>
              <a:t>2</a:t>
            </a:fld>
            <a:endParaRPr lang="ru-RU" sz="1000" dirty="0"/>
          </a:p>
        </p:txBody>
      </p:sp>
      <p:sp>
        <p:nvSpPr>
          <p:cNvPr id="3" name="Shape 101"/>
          <p:cNvSpPr/>
          <p:nvPr/>
        </p:nvSpPr>
        <p:spPr>
          <a:xfrm>
            <a:off x="513684" y="320336"/>
            <a:ext cx="671551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Форматы проведения олимпиады в Тюменской области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85671" y="639908"/>
            <a:ext cx="6743528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485671" y="849425"/>
            <a:ext cx="3385769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 i="1" spc="-10" dirty="0">
                <a:latin typeface="+mn-lt"/>
                <a:cs typeface="Tahoma"/>
              </a:rPr>
              <a:t>Платформа «Сириус»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spc="-10" dirty="0">
                <a:latin typeface="+mn-lt"/>
                <a:cs typeface="Tahoma"/>
              </a:rPr>
              <a:t>Русский </a:t>
            </a:r>
            <a:r>
              <a:rPr lang="ru-RU" sz="1600" spc="10" dirty="0" smtClean="0">
                <a:latin typeface="+mn-lt"/>
                <a:cs typeface="Tahoma"/>
              </a:rPr>
              <a:t>язык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spc="10" dirty="0" smtClean="0">
                <a:latin typeface="+mn-lt"/>
                <a:cs typeface="Tahoma"/>
              </a:rPr>
              <a:t>Литература</a:t>
            </a:r>
            <a:endParaRPr lang="ru-RU" sz="1600" spc="10" dirty="0">
              <a:latin typeface="+mn-lt"/>
              <a:cs typeface="Tahom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spc="-5" dirty="0" smtClean="0">
                <a:latin typeface="+mn-lt"/>
                <a:cs typeface="Tahoma"/>
              </a:rPr>
              <a:t>Математика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spc="-5" dirty="0" smtClean="0">
                <a:latin typeface="+mn-lt"/>
                <a:cs typeface="Tahoma"/>
              </a:rPr>
              <a:t>Информатика</a:t>
            </a:r>
            <a:endParaRPr lang="ru-RU" sz="1600" spc="-5" dirty="0">
              <a:latin typeface="+mn-lt"/>
              <a:cs typeface="Tahom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spc="-5" dirty="0" smtClean="0">
                <a:latin typeface="+mn-lt"/>
                <a:cs typeface="Tahoma"/>
              </a:rPr>
              <a:t>Обществознание</a:t>
            </a:r>
            <a:endParaRPr lang="ru-RU" sz="1600" dirty="0">
              <a:latin typeface="+mn-lt"/>
              <a:cs typeface="Tahom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  <a:cs typeface="Tahoma"/>
              </a:rPr>
              <a:t>Физика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  <a:cs typeface="Tahoma"/>
              </a:rPr>
              <a:t>Астрономия</a:t>
            </a:r>
            <a:endParaRPr lang="ru-RU" sz="1600" dirty="0">
              <a:latin typeface="+mn-lt"/>
              <a:cs typeface="Tahom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+mn-lt"/>
                <a:cs typeface="Tahoma"/>
              </a:rPr>
              <a:t>Биология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+mn-lt"/>
                <a:cs typeface="Tahoma"/>
              </a:rPr>
              <a:t>Экология</a:t>
            </a:r>
            <a:endParaRPr lang="ru-RU" sz="1600" dirty="0">
              <a:latin typeface="+mn-lt"/>
              <a:cs typeface="Tahom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+mn-lt"/>
                <a:cs typeface="Tahoma"/>
              </a:rPr>
              <a:t>История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+mn-lt"/>
                <a:cs typeface="Tahoma"/>
              </a:rPr>
              <a:t>География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+mn-lt"/>
                <a:cs typeface="Tahoma"/>
              </a:rPr>
              <a:t>Экономика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+mn-lt"/>
                <a:cs typeface="Tahoma"/>
              </a:rPr>
              <a:t>Химия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+mn-lt"/>
                <a:cs typeface="Tahoma"/>
              </a:rPr>
              <a:t>Право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>
                <a:latin typeface="+mn-lt"/>
                <a:cs typeface="Tahoma"/>
              </a:rPr>
              <a:t>Английский, испанский, итальянский, китайский языки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153438" y="849425"/>
            <a:ext cx="3075761" cy="2416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 i="1" spc="-10" dirty="0">
                <a:latin typeface="+mn-lt"/>
                <a:cs typeface="Tahoma"/>
              </a:rPr>
              <a:t>Традиционный формат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spc="-10" dirty="0">
                <a:latin typeface="+mn-lt"/>
                <a:cs typeface="Tahoma"/>
              </a:rPr>
              <a:t>Искусство (МХК)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spc="-10" dirty="0" smtClean="0">
                <a:latin typeface="+mn-lt"/>
                <a:cs typeface="Tahoma"/>
              </a:rPr>
              <a:t>Татарский </a:t>
            </a:r>
            <a:r>
              <a:rPr lang="ru-RU" sz="1600" spc="-10" dirty="0">
                <a:latin typeface="+mn-lt"/>
                <a:cs typeface="Tahoma"/>
              </a:rPr>
              <a:t>язык и литература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spc="-10" dirty="0">
                <a:latin typeface="+mn-lt"/>
                <a:cs typeface="Tahoma"/>
              </a:rPr>
              <a:t>Французский язык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spc="-10" dirty="0">
                <a:latin typeface="+mn-lt"/>
                <a:cs typeface="Tahoma"/>
              </a:rPr>
              <a:t>Немецкий язык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spc="-10" dirty="0">
                <a:latin typeface="+mn-lt"/>
                <a:cs typeface="Tahoma"/>
              </a:rPr>
              <a:t>Физическая </a:t>
            </a:r>
            <a:r>
              <a:rPr lang="ru-RU" sz="1600" spc="-10" dirty="0" smtClean="0">
                <a:latin typeface="+mn-lt"/>
                <a:cs typeface="Tahoma"/>
              </a:rPr>
              <a:t>культура</a:t>
            </a:r>
            <a:endParaRPr lang="ru-RU" sz="1600" spc="-10" dirty="0">
              <a:latin typeface="+mn-lt"/>
              <a:cs typeface="Tahom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spc="-10" dirty="0">
                <a:latin typeface="+mn-lt"/>
                <a:cs typeface="Tahoma"/>
              </a:rPr>
              <a:t>Технология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spc="-10" dirty="0">
                <a:latin typeface="+mn-lt"/>
                <a:cs typeface="Tahoma"/>
              </a:rPr>
              <a:t>ОБЖ</a:t>
            </a:r>
          </a:p>
          <a:p>
            <a:endParaRPr lang="ru-RU" sz="1600" b="1" i="1" spc="-10" dirty="0">
              <a:latin typeface="+mn-lt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3427013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8"/>
          <p:cNvSpPr/>
          <p:nvPr/>
        </p:nvSpPr>
        <p:spPr>
          <a:xfrm rot="5400000">
            <a:off x="-691568" y="2722429"/>
            <a:ext cx="3600000" cy="139380"/>
          </a:xfrm>
          <a:custGeom>
            <a:avLst/>
            <a:gdLst/>
            <a:ahLst/>
            <a:cxnLst/>
            <a:rect l="l" t="t" r="r" b="b"/>
            <a:pathLst>
              <a:path w="15619730">
                <a:moveTo>
                  <a:pt x="0" y="0"/>
                </a:moveTo>
                <a:lnTo>
                  <a:pt x="15608634" y="0"/>
                </a:lnTo>
                <a:lnTo>
                  <a:pt x="15619105" y="0"/>
                </a:lnTo>
              </a:path>
            </a:pathLst>
          </a:custGeom>
          <a:ln w="20941">
            <a:solidFill>
              <a:srgbClr val="FF33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85671" y="639908"/>
            <a:ext cx="6743528" cy="0"/>
          </a:xfrm>
          <a:prstGeom prst="line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Номер слайда 1"/>
          <p:cNvSpPr txBox="1">
            <a:spLocks/>
          </p:cNvSpPr>
          <p:nvPr/>
        </p:nvSpPr>
        <p:spPr>
          <a:xfrm>
            <a:off x="7099443" y="5050014"/>
            <a:ext cx="457057" cy="2839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682" b="0" i="0" u="none" strike="noStrike" cap="none" spc="0" normalizeH="0" baseline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r>
              <a:rPr lang="ru-RU" sz="1200" dirty="0">
                <a:latin typeface="+mn-lt"/>
              </a:rPr>
              <a:t>7</a:t>
            </a:r>
          </a:p>
        </p:txBody>
      </p:sp>
      <p:sp>
        <p:nvSpPr>
          <p:cNvPr id="6" name="object 6"/>
          <p:cNvSpPr/>
          <p:nvPr/>
        </p:nvSpPr>
        <p:spPr>
          <a:xfrm>
            <a:off x="908247" y="909208"/>
            <a:ext cx="539750" cy="539750"/>
          </a:xfrm>
          <a:custGeom>
            <a:avLst/>
            <a:gdLst/>
            <a:ahLst/>
            <a:cxnLst/>
            <a:rect l="l" t="t" r="r" b="b"/>
            <a:pathLst>
              <a:path w="539750" h="539750">
                <a:moveTo>
                  <a:pt x="292815" y="0"/>
                </a:moveTo>
                <a:lnTo>
                  <a:pt x="246671" y="0"/>
                </a:lnTo>
                <a:lnTo>
                  <a:pt x="201068" y="7831"/>
                </a:lnTo>
                <a:lnTo>
                  <a:pt x="157086" y="23494"/>
                </a:lnTo>
                <a:lnTo>
                  <a:pt x="115808" y="46988"/>
                </a:lnTo>
                <a:lnTo>
                  <a:pt x="78314" y="78314"/>
                </a:lnTo>
                <a:lnTo>
                  <a:pt x="46988" y="115808"/>
                </a:lnTo>
                <a:lnTo>
                  <a:pt x="23494" y="157086"/>
                </a:lnTo>
                <a:lnTo>
                  <a:pt x="7831" y="201067"/>
                </a:lnTo>
                <a:lnTo>
                  <a:pt x="0" y="246670"/>
                </a:lnTo>
                <a:lnTo>
                  <a:pt x="0" y="292813"/>
                </a:lnTo>
                <a:lnTo>
                  <a:pt x="7831" y="338415"/>
                </a:lnTo>
                <a:lnTo>
                  <a:pt x="23494" y="382394"/>
                </a:lnTo>
                <a:lnTo>
                  <a:pt x="46988" y="423670"/>
                </a:lnTo>
                <a:lnTo>
                  <a:pt x="78314" y="461161"/>
                </a:lnTo>
                <a:lnTo>
                  <a:pt x="115808" y="492487"/>
                </a:lnTo>
                <a:lnTo>
                  <a:pt x="157086" y="515981"/>
                </a:lnTo>
                <a:lnTo>
                  <a:pt x="201068" y="531644"/>
                </a:lnTo>
                <a:lnTo>
                  <a:pt x="246671" y="539475"/>
                </a:lnTo>
                <a:lnTo>
                  <a:pt x="292815" y="539475"/>
                </a:lnTo>
                <a:lnTo>
                  <a:pt x="338418" y="531644"/>
                </a:lnTo>
                <a:lnTo>
                  <a:pt x="382399" y="515981"/>
                </a:lnTo>
                <a:lnTo>
                  <a:pt x="423677" y="492487"/>
                </a:lnTo>
                <a:lnTo>
                  <a:pt x="461171" y="461161"/>
                </a:lnTo>
                <a:lnTo>
                  <a:pt x="492494" y="423670"/>
                </a:lnTo>
                <a:lnTo>
                  <a:pt x="515986" y="382394"/>
                </a:lnTo>
                <a:lnTo>
                  <a:pt x="531647" y="338415"/>
                </a:lnTo>
                <a:lnTo>
                  <a:pt x="539478" y="292813"/>
                </a:lnTo>
                <a:lnTo>
                  <a:pt x="539478" y="246670"/>
                </a:lnTo>
                <a:lnTo>
                  <a:pt x="531647" y="201067"/>
                </a:lnTo>
                <a:lnTo>
                  <a:pt x="515986" y="157086"/>
                </a:lnTo>
                <a:lnTo>
                  <a:pt x="492494" y="115808"/>
                </a:lnTo>
                <a:lnTo>
                  <a:pt x="461171" y="78314"/>
                </a:lnTo>
                <a:lnTo>
                  <a:pt x="423677" y="46988"/>
                </a:lnTo>
                <a:lnTo>
                  <a:pt x="382399" y="23494"/>
                </a:lnTo>
                <a:lnTo>
                  <a:pt x="338418" y="7831"/>
                </a:lnTo>
                <a:lnTo>
                  <a:pt x="292815" y="0"/>
                </a:lnTo>
                <a:close/>
              </a:path>
            </a:pathLst>
          </a:custGeom>
          <a:solidFill>
            <a:srgbClr val="FF3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6"/>
          <p:cNvSpPr/>
          <p:nvPr/>
        </p:nvSpPr>
        <p:spPr>
          <a:xfrm>
            <a:off x="908247" y="1709992"/>
            <a:ext cx="539750" cy="539750"/>
          </a:xfrm>
          <a:custGeom>
            <a:avLst/>
            <a:gdLst/>
            <a:ahLst/>
            <a:cxnLst/>
            <a:rect l="l" t="t" r="r" b="b"/>
            <a:pathLst>
              <a:path w="539750" h="539750">
                <a:moveTo>
                  <a:pt x="292815" y="0"/>
                </a:moveTo>
                <a:lnTo>
                  <a:pt x="246671" y="0"/>
                </a:lnTo>
                <a:lnTo>
                  <a:pt x="201068" y="7831"/>
                </a:lnTo>
                <a:lnTo>
                  <a:pt x="157086" y="23494"/>
                </a:lnTo>
                <a:lnTo>
                  <a:pt x="115808" y="46988"/>
                </a:lnTo>
                <a:lnTo>
                  <a:pt x="78314" y="78314"/>
                </a:lnTo>
                <a:lnTo>
                  <a:pt x="46988" y="115808"/>
                </a:lnTo>
                <a:lnTo>
                  <a:pt x="23494" y="157086"/>
                </a:lnTo>
                <a:lnTo>
                  <a:pt x="7831" y="201067"/>
                </a:lnTo>
                <a:lnTo>
                  <a:pt x="0" y="246670"/>
                </a:lnTo>
                <a:lnTo>
                  <a:pt x="0" y="292813"/>
                </a:lnTo>
                <a:lnTo>
                  <a:pt x="7831" y="338415"/>
                </a:lnTo>
                <a:lnTo>
                  <a:pt x="23494" y="382394"/>
                </a:lnTo>
                <a:lnTo>
                  <a:pt x="46988" y="423670"/>
                </a:lnTo>
                <a:lnTo>
                  <a:pt x="78314" y="461161"/>
                </a:lnTo>
                <a:lnTo>
                  <a:pt x="115808" y="492487"/>
                </a:lnTo>
                <a:lnTo>
                  <a:pt x="157086" y="515981"/>
                </a:lnTo>
                <a:lnTo>
                  <a:pt x="201068" y="531644"/>
                </a:lnTo>
                <a:lnTo>
                  <a:pt x="246671" y="539475"/>
                </a:lnTo>
                <a:lnTo>
                  <a:pt x="292815" y="539475"/>
                </a:lnTo>
                <a:lnTo>
                  <a:pt x="338418" y="531644"/>
                </a:lnTo>
                <a:lnTo>
                  <a:pt x="382399" y="515981"/>
                </a:lnTo>
                <a:lnTo>
                  <a:pt x="423677" y="492487"/>
                </a:lnTo>
                <a:lnTo>
                  <a:pt x="461171" y="461161"/>
                </a:lnTo>
                <a:lnTo>
                  <a:pt x="492494" y="423670"/>
                </a:lnTo>
                <a:lnTo>
                  <a:pt x="515986" y="382394"/>
                </a:lnTo>
                <a:lnTo>
                  <a:pt x="531647" y="338415"/>
                </a:lnTo>
                <a:lnTo>
                  <a:pt x="539478" y="292813"/>
                </a:lnTo>
                <a:lnTo>
                  <a:pt x="539478" y="246670"/>
                </a:lnTo>
                <a:lnTo>
                  <a:pt x="531647" y="201067"/>
                </a:lnTo>
                <a:lnTo>
                  <a:pt x="515986" y="157086"/>
                </a:lnTo>
                <a:lnTo>
                  <a:pt x="492494" y="115808"/>
                </a:lnTo>
                <a:lnTo>
                  <a:pt x="461171" y="78314"/>
                </a:lnTo>
                <a:lnTo>
                  <a:pt x="423677" y="46988"/>
                </a:lnTo>
                <a:lnTo>
                  <a:pt x="382399" y="23494"/>
                </a:lnTo>
                <a:lnTo>
                  <a:pt x="338418" y="7831"/>
                </a:lnTo>
                <a:lnTo>
                  <a:pt x="292815" y="0"/>
                </a:lnTo>
                <a:close/>
              </a:path>
            </a:pathLst>
          </a:custGeom>
          <a:solidFill>
            <a:srgbClr val="FF3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6"/>
          <p:cNvSpPr/>
          <p:nvPr/>
        </p:nvSpPr>
        <p:spPr>
          <a:xfrm>
            <a:off x="900537" y="2522244"/>
            <a:ext cx="539750" cy="539750"/>
          </a:xfrm>
          <a:custGeom>
            <a:avLst/>
            <a:gdLst/>
            <a:ahLst/>
            <a:cxnLst/>
            <a:rect l="l" t="t" r="r" b="b"/>
            <a:pathLst>
              <a:path w="539750" h="539750">
                <a:moveTo>
                  <a:pt x="292815" y="0"/>
                </a:moveTo>
                <a:lnTo>
                  <a:pt x="246671" y="0"/>
                </a:lnTo>
                <a:lnTo>
                  <a:pt x="201068" y="7831"/>
                </a:lnTo>
                <a:lnTo>
                  <a:pt x="157086" y="23494"/>
                </a:lnTo>
                <a:lnTo>
                  <a:pt x="115808" y="46988"/>
                </a:lnTo>
                <a:lnTo>
                  <a:pt x="78314" y="78314"/>
                </a:lnTo>
                <a:lnTo>
                  <a:pt x="46988" y="115808"/>
                </a:lnTo>
                <a:lnTo>
                  <a:pt x="23494" y="157086"/>
                </a:lnTo>
                <a:lnTo>
                  <a:pt x="7831" y="201067"/>
                </a:lnTo>
                <a:lnTo>
                  <a:pt x="0" y="246670"/>
                </a:lnTo>
                <a:lnTo>
                  <a:pt x="0" y="292813"/>
                </a:lnTo>
                <a:lnTo>
                  <a:pt x="7831" y="338415"/>
                </a:lnTo>
                <a:lnTo>
                  <a:pt x="23494" y="382394"/>
                </a:lnTo>
                <a:lnTo>
                  <a:pt x="46988" y="423670"/>
                </a:lnTo>
                <a:lnTo>
                  <a:pt x="78314" y="461161"/>
                </a:lnTo>
                <a:lnTo>
                  <a:pt x="115808" y="492487"/>
                </a:lnTo>
                <a:lnTo>
                  <a:pt x="157086" y="515981"/>
                </a:lnTo>
                <a:lnTo>
                  <a:pt x="201068" y="531644"/>
                </a:lnTo>
                <a:lnTo>
                  <a:pt x="246671" y="539475"/>
                </a:lnTo>
                <a:lnTo>
                  <a:pt x="292815" y="539475"/>
                </a:lnTo>
                <a:lnTo>
                  <a:pt x="338418" y="531644"/>
                </a:lnTo>
                <a:lnTo>
                  <a:pt x="382399" y="515981"/>
                </a:lnTo>
                <a:lnTo>
                  <a:pt x="423677" y="492487"/>
                </a:lnTo>
                <a:lnTo>
                  <a:pt x="461171" y="461161"/>
                </a:lnTo>
                <a:lnTo>
                  <a:pt x="492494" y="423670"/>
                </a:lnTo>
                <a:lnTo>
                  <a:pt x="515986" y="382394"/>
                </a:lnTo>
                <a:lnTo>
                  <a:pt x="531647" y="338415"/>
                </a:lnTo>
                <a:lnTo>
                  <a:pt x="539478" y="292813"/>
                </a:lnTo>
                <a:lnTo>
                  <a:pt x="539478" y="246670"/>
                </a:lnTo>
                <a:lnTo>
                  <a:pt x="531647" y="201067"/>
                </a:lnTo>
                <a:lnTo>
                  <a:pt x="515986" y="157086"/>
                </a:lnTo>
                <a:lnTo>
                  <a:pt x="492494" y="115808"/>
                </a:lnTo>
                <a:lnTo>
                  <a:pt x="461171" y="78314"/>
                </a:lnTo>
                <a:lnTo>
                  <a:pt x="423677" y="46988"/>
                </a:lnTo>
                <a:lnTo>
                  <a:pt x="382399" y="23494"/>
                </a:lnTo>
                <a:lnTo>
                  <a:pt x="338418" y="7831"/>
                </a:lnTo>
                <a:lnTo>
                  <a:pt x="292815" y="0"/>
                </a:lnTo>
                <a:close/>
              </a:path>
            </a:pathLst>
          </a:custGeom>
          <a:solidFill>
            <a:srgbClr val="FF3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7"/>
          <p:cNvSpPr txBox="1"/>
          <p:nvPr/>
        </p:nvSpPr>
        <p:spPr>
          <a:xfrm>
            <a:off x="1506828" y="2522244"/>
            <a:ext cx="5722370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/>
            <a:r>
              <a:rPr lang="ru-RU" sz="1400" b="1" dirty="0">
                <a:latin typeface="+mn-lt"/>
                <a:cs typeface="Tahoma"/>
              </a:rPr>
              <a:t>Сбор заявлений и согласий на обработку персональных данных от участников </a:t>
            </a:r>
            <a:r>
              <a:rPr lang="ru-RU" sz="1400" b="1" dirty="0" smtClean="0">
                <a:latin typeface="+mn-lt"/>
                <a:cs typeface="Tahoma"/>
              </a:rPr>
              <a:t>олимпиады. </a:t>
            </a:r>
          </a:p>
          <a:p>
            <a:pPr algn="r"/>
            <a:r>
              <a:rPr lang="ru-RU" sz="1400" b="1" dirty="0" smtClean="0">
                <a:latin typeface="+mn-lt"/>
                <a:cs typeface="Tahoma"/>
              </a:rPr>
              <a:t>(</a:t>
            </a:r>
            <a:r>
              <a:rPr lang="ru-RU" sz="1400" b="1" i="1" dirty="0">
                <a:cs typeface="Tahoma"/>
              </a:rPr>
              <a:t>Срок - до </a:t>
            </a:r>
            <a:r>
              <a:rPr lang="ru-RU" sz="1400" b="1" dirty="0" smtClean="0">
                <a:latin typeface="+mn-lt"/>
                <a:cs typeface="Tahoma"/>
              </a:rPr>
              <a:t>27.09.2021</a:t>
            </a:r>
            <a:r>
              <a:rPr lang="ru-RU" sz="1400" b="1" dirty="0">
                <a:latin typeface="+mn-lt"/>
                <a:cs typeface="Tahoma"/>
              </a:rPr>
              <a:t>)</a:t>
            </a:r>
          </a:p>
        </p:txBody>
      </p:sp>
      <p:sp>
        <p:nvSpPr>
          <p:cNvPr id="15" name="object 6"/>
          <p:cNvSpPr/>
          <p:nvPr/>
        </p:nvSpPr>
        <p:spPr>
          <a:xfrm>
            <a:off x="900537" y="3364219"/>
            <a:ext cx="539750" cy="539750"/>
          </a:xfrm>
          <a:custGeom>
            <a:avLst/>
            <a:gdLst/>
            <a:ahLst/>
            <a:cxnLst/>
            <a:rect l="l" t="t" r="r" b="b"/>
            <a:pathLst>
              <a:path w="539750" h="539750">
                <a:moveTo>
                  <a:pt x="292815" y="0"/>
                </a:moveTo>
                <a:lnTo>
                  <a:pt x="246671" y="0"/>
                </a:lnTo>
                <a:lnTo>
                  <a:pt x="201068" y="7831"/>
                </a:lnTo>
                <a:lnTo>
                  <a:pt x="157086" y="23494"/>
                </a:lnTo>
                <a:lnTo>
                  <a:pt x="115808" y="46988"/>
                </a:lnTo>
                <a:lnTo>
                  <a:pt x="78314" y="78314"/>
                </a:lnTo>
                <a:lnTo>
                  <a:pt x="46988" y="115808"/>
                </a:lnTo>
                <a:lnTo>
                  <a:pt x="23494" y="157086"/>
                </a:lnTo>
                <a:lnTo>
                  <a:pt x="7831" y="201067"/>
                </a:lnTo>
                <a:lnTo>
                  <a:pt x="0" y="246670"/>
                </a:lnTo>
                <a:lnTo>
                  <a:pt x="0" y="292813"/>
                </a:lnTo>
                <a:lnTo>
                  <a:pt x="7831" y="338415"/>
                </a:lnTo>
                <a:lnTo>
                  <a:pt x="23494" y="382394"/>
                </a:lnTo>
                <a:lnTo>
                  <a:pt x="46988" y="423670"/>
                </a:lnTo>
                <a:lnTo>
                  <a:pt x="78314" y="461161"/>
                </a:lnTo>
                <a:lnTo>
                  <a:pt x="115808" y="492487"/>
                </a:lnTo>
                <a:lnTo>
                  <a:pt x="157086" y="515981"/>
                </a:lnTo>
                <a:lnTo>
                  <a:pt x="201068" y="531644"/>
                </a:lnTo>
                <a:lnTo>
                  <a:pt x="246671" y="539475"/>
                </a:lnTo>
                <a:lnTo>
                  <a:pt x="292815" y="539475"/>
                </a:lnTo>
                <a:lnTo>
                  <a:pt x="338418" y="531644"/>
                </a:lnTo>
                <a:lnTo>
                  <a:pt x="382399" y="515981"/>
                </a:lnTo>
                <a:lnTo>
                  <a:pt x="423677" y="492487"/>
                </a:lnTo>
                <a:lnTo>
                  <a:pt x="461171" y="461161"/>
                </a:lnTo>
                <a:lnTo>
                  <a:pt x="492494" y="423670"/>
                </a:lnTo>
                <a:lnTo>
                  <a:pt x="515986" y="382394"/>
                </a:lnTo>
                <a:lnTo>
                  <a:pt x="531647" y="338415"/>
                </a:lnTo>
                <a:lnTo>
                  <a:pt x="539478" y="292813"/>
                </a:lnTo>
                <a:lnTo>
                  <a:pt x="539478" y="246670"/>
                </a:lnTo>
                <a:lnTo>
                  <a:pt x="531647" y="201067"/>
                </a:lnTo>
                <a:lnTo>
                  <a:pt x="515986" y="157086"/>
                </a:lnTo>
                <a:lnTo>
                  <a:pt x="492494" y="115808"/>
                </a:lnTo>
                <a:lnTo>
                  <a:pt x="461171" y="78314"/>
                </a:lnTo>
                <a:lnTo>
                  <a:pt x="423677" y="46988"/>
                </a:lnTo>
                <a:lnTo>
                  <a:pt x="382399" y="23494"/>
                </a:lnTo>
                <a:lnTo>
                  <a:pt x="338418" y="7831"/>
                </a:lnTo>
                <a:lnTo>
                  <a:pt x="292815" y="0"/>
                </a:lnTo>
                <a:close/>
              </a:path>
            </a:pathLst>
          </a:custGeom>
          <a:solidFill>
            <a:srgbClr val="FF3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7"/>
          <p:cNvSpPr txBox="1"/>
          <p:nvPr/>
        </p:nvSpPr>
        <p:spPr>
          <a:xfrm>
            <a:off x="1506827" y="3364219"/>
            <a:ext cx="5722371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/>
            <a:r>
              <a:rPr lang="ru-RU" sz="1400" b="1" dirty="0">
                <a:latin typeface="+mn-lt"/>
                <a:cs typeface="Tahoma"/>
              </a:rPr>
              <a:t>Получение кодов в ФИС/ОКО и выдача участникам </a:t>
            </a:r>
            <a:r>
              <a:rPr lang="ru-RU" sz="1400" b="1" dirty="0" smtClean="0">
                <a:latin typeface="+mn-lt"/>
                <a:cs typeface="Tahoma"/>
              </a:rPr>
              <a:t>(</a:t>
            </a:r>
            <a:r>
              <a:rPr lang="ru-RU" sz="1400" b="1" dirty="0">
                <a:latin typeface="+mn-lt"/>
                <a:cs typeface="Tahoma"/>
              </a:rPr>
              <a:t>присвоение личных кодов каждому участнику</a:t>
            </a:r>
            <a:r>
              <a:rPr lang="ru-RU" sz="1400" b="1" dirty="0" smtClean="0">
                <a:latin typeface="+mn-lt"/>
                <a:cs typeface="Tahoma"/>
              </a:rPr>
              <a:t>).</a:t>
            </a:r>
            <a:endParaRPr lang="ru-RU" sz="1400" b="1" dirty="0">
              <a:latin typeface="+mn-lt"/>
              <a:cs typeface="Tahoma"/>
            </a:endParaRPr>
          </a:p>
        </p:txBody>
      </p:sp>
      <p:sp>
        <p:nvSpPr>
          <p:cNvPr id="29" name="Shape 101"/>
          <p:cNvSpPr/>
          <p:nvPr/>
        </p:nvSpPr>
        <p:spPr>
          <a:xfrm>
            <a:off x="513684" y="320336"/>
            <a:ext cx="671551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+mj-ea"/>
                <a:cs typeface="+mj-cs"/>
              </a:rPr>
              <a:t>Первоочередные действия  образовательных организаций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47997" y="909208"/>
            <a:ext cx="578120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latin typeface="+mn-lt"/>
                <a:cs typeface="Tahoma"/>
              </a:rPr>
              <a:t>Оформление информационных стендов </a:t>
            </a:r>
            <a:r>
              <a:rPr lang="ru-RU" sz="1400" b="1" dirty="0">
                <a:latin typeface="+mn-lt"/>
                <a:cs typeface="Tahoma"/>
              </a:rPr>
              <a:t>в ОО про ШЭ, активизация участия школьников в </a:t>
            </a:r>
            <a:r>
              <a:rPr lang="ru-RU" sz="1400" b="1" dirty="0" smtClean="0">
                <a:latin typeface="+mn-lt"/>
                <a:cs typeface="Tahoma"/>
              </a:rPr>
              <a:t>олимпиаде. </a:t>
            </a:r>
          </a:p>
          <a:p>
            <a:pPr algn="r"/>
            <a:r>
              <a:rPr lang="ru-RU" sz="1400" b="1" i="1" dirty="0" smtClean="0">
                <a:latin typeface="+mn-lt"/>
                <a:cs typeface="Tahoma"/>
              </a:rPr>
              <a:t>(Срок - до </a:t>
            </a:r>
            <a:r>
              <a:rPr lang="ru-RU" sz="1400" b="1" i="1" dirty="0">
                <a:latin typeface="+mn-lt"/>
                <a:cs typeface="Tahoma"/>
              </a:rPr>
              <a:t>10.09.2021)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40287" y="1726522"/>
            <a:ext cx="578891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+mn-lt"/>
                <a:cs typeface="Tahoma"/>
              </a:rPr>
              <a:t>Актуализация данных в ФИС ОКО о количественном контингенте </a:t>
            </a:r>
            <a:r>
              <a:rPr lang="ru-RU" sz="1400" b="1" dirty="0" smtClean="0">
                <a:latin typeface="+mn-lt"/>
                <a:cs typeface="Tahoma"/>
              </a:rPr>
              <a:t>учащихся. </a:t>
            </a:r>
          </a:p>
          <a:p>
            <a:pPr algn="r"/>
            <a:r>
              <a:rPr lang="ru-RU" sz="1400" b="1" dirty="0">
                <a:latin typeface="+mn-lt"/>
                <a:cs typeface="Tahoma"/>
              </a:rPr>
              <a:t>	</a:t>
            </a:r>
            <a:r>
              <a:rPr lang="ru-RU" sz="1400" b="1" i="1" dirty="0" smtClean="0">
                <a:latin typeface="+mn-lt"/>
                <a:cs typeface="Tahoma"/>
              </a:rPr>
              <a:t>(Срок - до 07.09.2021</a:t>
            </a:r>
            <a:r>
              <a:rPr lang="ru-RU" sz="1400" b="1" i="1" dirty="0">
                <a:latin typeface="+mn-lt"/>
                <a:cs typeface="Tahoma"/>
              </a:rPr>
              <a:t>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59427" y="4095907"/>
            <a:ext cx="57697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+mn-lt"/>
                <a:cs typeface="Tahoma"/>
              </a:rPr>
              <a:t>Создание условий для участия в олимпиаде согласно графику проведения (доступ в Интернет, организация рабочего места, техническая поддержка, соблюдение требований к проведению </a:t>
            </a:r>
            <a:r>
              <a:rPr lang="ru-RU" sz="1400" b="1" dirty="0" smtClean="0">
                <a:latin typeface="+mn-lt"/>
                <a:cs typeface="Tahoma"/>
              </a:rPr>
              <a:t>олимпиады).</a:t>
            </a:r>
            <a:endParaRPr lang="ru-RU" sz="1400" b="1" dirty="0">
              <a:latin typeface="+mn-lt"/>
              <a:cs typeface="Tahoma"/>
            </a:endParaRPr>
          </a:p>
        </p:txBody>
      </p:sp>
      <p:sp>
        <p:nvSpPr>
          <p:cNvPr id="17" name="object 6"/>
          <p:cNvSpPr/>
          <p:nvPr/>
        </p:nvSpPr>
        <p:spPr>
          <a:xfrm>
            <a:off x="900537" y="4202907"/>
            <a:ext cx="539750" cy="539750"/>
          </a:xfrm>
          <a:custGeom>
            <a:avLst/>
            <a:gdLst/>
            <a:ahLst/>
            <a:cxnLst/>
            <a:rect l="l" t="t" r="r" b="b"/>
            <a:pathLst>
              <a:path w="539750" h="539750">
                <a:moveTo>
                  <a:pt x="292815" y="0"/>
                </a:moveTo>
                <a:lnTo>
                  <a:pt x="246671" y="0"/>
                </a:lnTo>
                <a:lnTo>
                  <a:pt x="201068" y="7831"/>
                </a:lnTo>
                <a:lnTo>
                  <a:pt x="157086" y="23494"/>
                </a:lnTo>
                <a:lnTo>
                  <a:pt x="115808" y="46988"/>
                </a:lnTo>
                <a:lnTo>
                  <a:pt x="78314" y="78314"/>
                </a:lnTo>
                <a:lnTo>
                  <a:pt x="46988" y="115808"/>
                </a:lnTo>
                <a:lnTo>
                  <a:pt x="23494" y="157086"/>
                </a:lnTo>
                <a:lnTo>
                  <a:pt x="7831" y="201067"/>
                </a:lnTo>
                <a:lnTo>
                  <a:pt x="0" y="246670"/>
                </a:lnTo>
                <a:lnTo>
                  <a:pt x="0" y="292813"/>
                </a:lnTo>
                <a:lnTo>
                  <a:pt x="7831" y="338415"/>
                </a:lnTo>
                <a:lnTo>
                  <a:pt x="23494" y="382394"/>
                </a:lnTo>
                <a:lnTo>
                  <a:pt x="46988" y="423670"/>
                </a:lnTo>
                <a:lnTo>
                  <a:pt x="78314" y="461161"/>
                </a:lnTo>
                <a:lnTo>
                  <a:pt x="115808" y="492487"/>
                </a:lnTo>
                <a:lnTo>
                  <a:pt x="157086" y="515981"/>
                </a:lnTo>
                <a:lnTo>
                  <a:pt x="201068" y="531644"/>
                </a:lnTo>
                <a:lnTo>
                  <a:pt x="246671" y="539475"/>
                </a:lnTo>
                <a:lnTo>
                  <a:pt x="292815" y="539475"/>
                </a:lnTo>
                <a:lnTo>
                  <a:pt x="338418" y="531644"/>
                </a:lnTo>
                <a:lnTo>
                  <a:pt x="382399" y="515981"/>
                </a:lnTo>
                <a:lnTo>
                  <a:pt x="423677" y="492487"/>
                </a:lnTo>
                <a:lnTo>
                  <a:pt x="461171" y="461161"/>
                </a:lnTo>
                <a:lnTo>
                  <a:pt x="492494" y="423670"/>
                </a:lnTo>
                <a:lnTo>
                  <a:pt x="515986" y="382394"/>
                </a:lnTo>
                <a:lnTo>
                  <a:pt x="531647" y="338415"/>
                </a:lnTo>
                <a:lnTo>
                  <a:pt x="539478" y="292813"/>
                </a:lnTo>
                <a:lnTo>
                  <a:pt x="539478" y="246670"/>
                </a:lnTo>
                <a:lnTo>
                  <a:pt x="531647" y="201067"/>
                </a:lnTo>
                <a:lnTo>
                  <a:pt x="515986" y="157086"/>
                </a:lnTo>
                <a:lnTo>
                  <a:pt x="492494" y="115808"/>
                </a:lnTo>
                <a:lnTo>
                  <a:pt x="461171" y="78314"/>
                </a:lnTo>
                <a:lnTo>
                  <a:pt x="423677" y="46988"/>
                </a:lnTo>
                <a:lnTo>
                  <a:pt x="382399" y="23494"/>
                </a:lnTo>
                <a:lnTo>
                  <a:pt x="338418" y="7831"/>
                </a:lnTo>
                <a:lnTo>
                  <a:pt x="292815" y="0"/>
                </a:lnTo>
                <a:close/>
              </a:path>
            </a:pathLst>
          </a:custGeom>
          <a:solidFill>
            <a:srgbClr val="FF33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764081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Lucida Grande"/>
        <a:ea typeface="Lucida Grande"/>
        <a:cs typeface="Lucida Grand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TM02892315[[fn=Легкий дым]]</Template>
  <TotalTime>13608</TotalTime>
  <Words>652</Words>
  <Application>Microsoft Office PowerPoint</Application>
  <PresentationFormat>Произвольный</PresentationFormat>
  <Paragraphs>150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2" baseType="lpstr">
      <vt:lpstr>Arial</vt:lpstr>
      <vt:lpstr>Arial, sans-serif</vt:lpstr>
      <vt:lpstr>Calibri</vt:lpstr>
      <vt:lpstr>Calibri Light</vt:lpstr>
      <vt:lpstr>Lucida Grande</vt:lpstr>
      <vt:lpstr>Tahoma</vt:lpstr>
      <vt:lpstr>Trebuchet MS</vt:lpstr>
      <vt:lpstr>Wingdings 2</vt:lpstr>
      <vt:lpstr>HDOfficeLightV0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Тематический блок</dc:title>
  <dc:creator>User</dc:creator>
  <cp:lastModifiedBy>Базадырова Наталия Николаевна</cp:lastModifiedBy>
  <cp:revision>328</cp:revision>
  <cp:lastPrinted>2019-07-05T09:04:28Z</cp:lastPrinted>
  <dcterms:modified xsi:type="dcterms:W3CDTF">2021-09-07T04:14:39Z</dcterms:modified>
</cp:coreProperties>
</file>