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  <p:sldId id="268" r:id="rId9"/>
    <p:sldId id="269" r:id="rId10"/>
    <p:sldId id="263" r:id="rId11"/>
  </p:sldIdLst>
  <p:sldSz cx="12192000" cy="6858000"/>
  <p:notesSz cx="6815138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028166990657402E-2"/>
          <c:y val="0.6795384560450205"/>
          <c:w val="0.93838106023533852"/>
          <c:h val="0.30750485025836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1"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5F7C6-4662-43BD-AB75-4B1AA8D754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18F653-D197-4A4C-9747-C6F78C52D56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Контрольно – надзорные мероприятия</a:t>
          </a:r>
        </a:p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ABCAD8-34E9-477F-AA93-27F1B990B5F4}" type="parTrans" cxnId="{F17B3941-C5B2-4AE3-8185-051B810CBD98}">
      <dgm:prSet/>
      <dgm:spPr/>
      <dgm:t>
        <a:bodyPr/>
        <a:lstStyle/>
        <a:p>
          <a:endParaRPr lang="ru-RU"/>
        </a:p>
      </dgm:t>
    </dgm:pt>
    <dgm:pt modelId="{8C438F6C-4AF1-4DCA-8EAA-C9916D8AE893}" type="sibTrans" cxnId="{F17B3941-C5B2-4AE3-8185-051B810CBD98}">
      <dgm:prSet/>
      <dgm:spPr/>
      <dgm:t>
        <a:bodyPr/>
        <a:lstStyle/>
        <a:p>
          <a:endParaRPr lang="ru-RU"/>
        </a:p>
      </dgm:t>
    </dgm:pt>
    <dgm:pt modelId="{952EE460-3EFD-401E-B603-FDA75FFF67E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Оценка факторов окружающей среды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6DD2ECB-EA8B-43B2-9104-7C17F6DBAF9C}" type="parTrans" cxnId="{8E7B2B86-0431-4540-9BF4-9BA5872EF365}">
      <dgm:prSet/>
      <dgm:spPr/>
      <dgm:t>
        <a:bodyPr/>
        <a:lstStyle/>
        <a:p>
          <a:endParaRPr lang="ru-RU"/>
        </a:p>
      </dgm:t>
    </dgm:pt>
    <dgm:pt modelId="{ECF99605-24E0-4F03-B978-DE0885734138}" type="sibTrans" cxnId="{8E7B2B86-0431-4540-9BF4-9BA5872EF365}">
      <dgm:prSet/>
      <dgm:spPr/>
      <dgm:t>
        <a:bodyPr/>
        <a:lstStyle/>
        <a:p>
          <a:endParaRPr lang="ru-RU"/>
        </a:p>
      </dgm:t>
    </dgm:pt>
    <dgm:pt modelId="{CFC1FCF8-91C1-49C4-AA2F-FD96B2F61A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реализации национальных проектов:</a:t>
          </a:r>
        </a:p>
        <a:p>
          <a:pPr algn="just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Демография                              </a:t>
          </a:r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Экология</a:t>
          </a:r>
          <a:endParaRPr lang="ru-RU" sz="17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endParaRPr lang="ru-RU" sz="17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             </a:t>
          </a:r>
          <a:endParaRPr lang="ru-RU" sz="17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endParaRPr lang="ru-RU" sz="17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</a:t>
          </a:r>
          <a:endParaRPr lang="ru-RU" sz="17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7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0FADAB-EF39-43A3-9181-F47630BA3617}" type="sibTrans" cxnId="{7DEA92C0-A673-4A60-B25A-718FB3969EA3}">
      <dgm:prSet/>
      <dgm:spPr/>
      <dgm:t>
        <a:bodyPr/>
        <a:lstStyle/>
        <a:p>
          <a:endParaRPr lang="ru-RU"/>
        </a:p>
      </dgm:t>
    </dgm:pt>
    <dgm:pt modelId="{21546B9D-876B-4856-92E6-2227C0F0CA8E}" type="parTrans" cxnId="{7DEA92C0-A673-4A60-B25A-718FB3969EA3}">
      <dgm:prSet/>
      <dgm:spPr/>
      <dgm:t>
        <a:bodyPr/>
        <a:lstStyle/>
        <a:p>
          <a:endParaRPr lang="ru-RU"/>
        </a:p>
      </dgm:t>
    </dgm:pt>
    <dgm:pt modelId="{3360118F-9A32-49EF-A2DE-24524EF5CE9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власти и местного самоуправления</a:t>
          </a:r>
          <a:b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вопросам санитарно-эпидемиологического благополучия населения Тюменской области и защиты прав потребителей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90E9A2A-130F-429D-916C-8BFD03455F46}" type="parTrans" cxnId="{12E04760-CD3D-46C1-BD44-14B676413E18}">
      <dgm:prSet/>
      <dgm:spPr/>
      <dgm:t>
        <a:bodyPr/>
        <a:lstStyle/>
        <a:p>
          <a:endParaRPr lang="ru-RU"/>
        </a:p>
      </dgm:t>
    </dgm:pt>
    <dgm:pt modelId="{A97965BD-5251-4A74-8180-F6CCCB15F236}" type="sibTrans" cxnId="{12E04760-CD3D-46C1-BD44-14B676413E18}">
      <dgm:prSet/>
      <dgm:spPr/>
      <dgm:t>
        <a:bodyPr/>
        <a:lstStyle/>
        <a:p>
          <a:endParaRPr lang="ru-RU"/>
        </a:p>
      </dgm:t>
    </dgm:pt>
    <dgm:pt modelId="{F1D163F0-00E1-48EB-B69A-E0AC0EE99A5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Информирование населения по вопросам санитарно-эпидемиологического благополучия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817D8D-C20C-4214-9351-DE5764226706}" type="parTrans" cxnId="{B3271FF0-94E5-4890-9049-04839CEE9F0F}">
      <dgm:prSet/>
      <dgm:spPr/>
      <dgm:t>
        <a:bodyPr/>
        <a:lstStyle/>
        <a:p>
          <a:endParaRPr lang="ru-RU"/>
        </a:p>
      </dgm:t>
    </dgm:pt>
    <dgm:pt modelId="{D13E038A-20F3-4BE8-A843-140FF9754532}" type="sibTrans" cxnId="{B3271FF0-94E5-4890-9049-04839CEE9F0F}">
      <dgm:prSet/>
      <dgm:spPr/>
      <dgm:t>
        <a:bodyPr/>
        <a:lstStyle/>
        <a:p>
          <a:endParaRPr lang="ru-RU"/>
        </a:p>
      </dgm:t>
    </dgm:pt>
    <dgm:pt modelId="{EF807CFA-AE6E-455D-B447-4CBF1DD8B41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ru-RU" sz="1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обращений граждан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0A6A65-FF74-489B-AF22-CBBCE10B9EB5}" type="parTrans" cxnId="{69AA9182-9AE7-4086-8940-C3EC000C3E1F}">
      <dgm:prSet/>
      <dgm:spPr/>
      <dgm:t>
        <a:bodyPr/>
        <a:lstStyle/>
        <a:p>
          <a:endParaRPr lang="ru-RU"/>
        </a:p>
      </dgm:t>
    </dgm:pt>
    <dgm:pt modelId="{7F4A1228-47F4-403D-BD80-8209A3C83613}" type="sibTrans" cxnId="{69AA9182-9AE7-4086-8940-C3EC000C3E1F}">
      <dgm:prSet/>
      <dgm:spPr/>
      <dgm:t>
        <a:bodyPr/>
        <a:lstStyle/>
        <a:p>
          <a:endParaRPr lang="ru-RU"/>
        </a:p>
      </dgm:t>
    </dgm:pt>
    <dgm:pt modelId="{F8927A60-19BE-4E19-A300-3DA7F4DE0AAF}" type="pres">
      <dgm:prSet presAssocID="{CE55F7C6-4662-43BD-AB75-4B1AA8D754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F64F5-84D8-4A56-A52C-8E27BA17844D}" type="pres">
      <dgm:prSet presAssocID="{CFC1FCF8-91C1-49C4-AA2F-FD96B2F61A6C}" presName="parentLin" presStyleCnt="0"/>
      <dgm:spPr/>
    </dgm:pt>
    <dgm:pt modelId="{949D3D19-3F0A-4070-BF94-26FD86C3747E}" type="pres">
      <dgm:prSet presAssocID="{CFC1FCF8-91C1-49C4-AA2F-FD96B2F61A6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F1AF7C8-3A8C-41E8-A527-F5F8797C5521}" type="pres">
      <dgm:prSet presAssocID="{CFC1FCF8-91C1-49C4-AA2F-FD96B2F61A6C}" presName="parentText" presStyleLbl="node1" presStyleIdx="0" presStyleCnt="6" custScaleX="142997" custScaleY="688554" custLinFactNeighborX="-93541" custLinFactNeighborY="-61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F03C-3506-4B8C-8C63-900944DBD958}" type="pres">
      <dgm:prSet presAssocID="{CFC1FCF8-91C1-49C4-AA2F-FD96B2F61A6C}" presName="negativeSpace" presStyleCnt="0"/>
      <dgm:spPr/>
    </dgm:pt>
    <dgm:pt modelId="{388FF777-5D00-4E80-98D3-6302E9A4B490}" type="pres">
      <dgm:prSet presAssocID="{CFC1FCF8-91C1-49C4-AA2F-FD96B2F61A6C}" presName="childText" presStyleLbl="conFgAcc1" presStyleIdx="0" presStyleCnt="6" custLinFactY="-37701" custLinFactNeighborX="3878" custLinFactNeighborY="-100000">
        <dgm:presLayoutVars>
          <dgm:bulletEnabled val="1"/>
        </dgm:presLayoutVars>
      </dgm:prSet>
      <dgm:spPr/>
    </dgm:pt>
    <dgm:pt modelId="{239275EE-6C21-45C6-9030-887A15697EF9}" type="pres">
      <dgm:prSet presAssocID="{340FADAB-EF39-43A3-9181-F47630BA3617}" presName="spaceBetweenRectangles" presStyleCnt="0"/>
      <dgm:spPr/>
    </dgm:pt>
    <dgm:pt modelId="{9312521C-76CB-4FB0-80C6-DBDFC56F95CC}" type="pres">
      <dgm:prSet presAssocID="{0A18F653-D197-4A4C-9747-C6F78C52D561}" presName="parentLin" presStyleCnt="0"/>
      <dgm:spPr/>
    </dgm:pt>
    <dgm:pt modelId="{6501B977-F7B9-4DDB-BD7C-5FBB04874FB2}" type="pres">
      <dgm:prSet presAssocID="{0A18F653-D197-4A4C-9747-C6F78C52D56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580252F-265C-4BFA-80B3-308753592B38}" type="pres">
      <dgm:prSet presAssocID="{0A18F653-D197-4A4C-9747-C6F78C52D561}" presName="parentText" presStyleLbl="node1" presStyleIdx="1" presStyleCnt="6" custScaleX="131674" custLinFactNeighborX="7860" custLinFactNeighborY="-40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84A2E-5939-4013-B8CD-F3DFEEE2CE11}" type="pres">
      <dgm:prSet presAssocID="{0A18F653-D197-4A4C-9747-C6F78C52D561}" presName="negativeSpace" presStyleCnt="0"/>
      <dgm:spPr/>
    </dgm:pt>
    <dgm:pt modelId="{29930DF0-9A1B-4B19-BE89-B327F9511174}" type="pres">
      <dgm:prSet presAssocID="{0A18F653-D197-4A4C-9747-C6F78C52D561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44B4D-1915-4954-B5CA-28BED18C1A58}" type="pres">
      <dgm:prSet presAssocID="{8C438F6C-4AF1-4DCA-8EAA-C9916D8AE893}" presName="spaceBetweenRectangles" presStyleCnt="0"/>
      <dgm:spPr/>
    </dgm:pt>
    <dgm:pt modelId="{89598096-3AA1-47B8-A65B-B81E341EAC06}" type="pres">
      <dgm:prSet presAssocID="{EF807CFA-AE6E-455D-B447-4CBF1DD8B413}" presName="parentLin" presStyleCnt="0"/>
      <dgm:spPr/>
    </dgm:pt>
    <dgm:pt modelId="{62061D6D-AEB6-4955-B91A-A2C029A8D041}" type="pres">
      <dgm:prSet presAssocID="{EF807CFA-AE6E-455D-B447-4CBF1DD8B413}" presName="parentLeftMargin" presStyleLbl="node1" presStyleIdx="1" presStyleCnt="6" custScaleX="122743" custLinFactNeighborX="7860" custLinFactNeighborY="-40020"/>
      <dgm:spPr/>
      <dgm:t>
        <a:bodyPr/>
        <a:lstStyle/>
        <a:p>
          <a:endParaRPr lang="ru-RU"/>
        </a:p>
      </dgm:t>
    </dgm:pt>
    <dgm:pt modelId="{34D459BC-2408-4156-9F0D-E108DF7528F8}" type="pres">
      <dgm:prSet presAssocID="{EF807CFA-AE6E-455D-B447-4CBF1DD8B413}" presName="parentText" presStyleLbl="node1" presStyleIdx="2" presStyleCnt="6" custScaleX="130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5D33-927C-4D61-AE9B-12DFAE41A235}" type="pres">
      <dgm:prSet presAssocID="{EF807CFA-AE6E-455D-B447-4CBF1DD8B413}" presName="negativeSpace" presStyleCnt="0"/>
      <dgm:spPr/>
    </dgm:pt>
    <dgm:pt modelId="{E9ABB04C-650F-4D7F-94A7-063795C12852}" type="pres">
      <dgm:prSet presAssocID="{EF807CFA-AE6E-455D-B447-4CBF1DD8B413}" presName="childText" presStyleLbl="conFgAcc1" presStyleIdx="2" presStyleCnt="6">
        <dgm:presLayoutVars>
          <dgm:bulletEnabled val="1"/>
        </dgm:presLayoutVars>
      </dgm:prSet>
      <dgm:spPr/>
    </dgm:pt>
    <dgm:pt modelId="{EE138A80-376E-4F32-AC7E-40BA6EDDD74F}" type="pres">
      <dgm:prSet presAssocID="{7F4A1228-47F4-403D-BD80-8209A3C83613}" presName="spaceBetweenRectangles" presStyleCnt="0"/>
      <dgm:spPr/>
    </dgm:pt>
    <dgm:pt modelId="{C3EEA57C-392C-4728-8ADA-094B0DE2F671}" type="pres">
      <dgm:prSet presAssocID="{952EE460-3EFD-401E-B603-FDA75FFF67E7}" presName="parentLin" presStyleCnt="0"/>
      <dgm:spPr/>
    </dgm:pt>
    <dgm:pt modelId="{AB717D6A-6569-4019-9140-1155C6DEF0E2}" type="pres">
      <dgm:prSet presAssocID="{952EE460-3EFD-401E-B603-FDA75FFF67E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67BFF95-1A7D-4627-88D7-25C879A4BAEB}" type="pres">
      <dgm:prSet presAssocID="{952EE460-3EFD-401E-B603-FDA75FFF67E7}" presName="parentText" presStyleLbl="node1" presStyleIdx="3" presStyleCnt="6" custScaleX="130741" custLinFactNeighborX="20958" custLinFactNeighborY="12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8EA99-92D8-48BD-AA4D-74E2938840FC}" type="pres">
      <dgm:prSet presAssocID="{952EE460-3EFD-401E-B603-FDA75FFF67E7}" presName="negativeSpace" presStyleCnt="0"/>
      <dgm:spPr/>
    </dgm:pt>
    <dgm:pt modelId="{1CEBBE4F-C6DD-4461-BE42-159CF9C83D15}" type="pres">
      <dgm:prSet presAssocID="{952EE460-3EFD-401E-B603-FDA75FFF67E7}" presName="childText" presStyleLbl="conFgAcc1" presStyleIdx="3" presStyleCnt="6">
        <dgm:presLayoutVars>
          <dgm:bulletEnabled val="1"/>
        </dgm:presLayoutVars>
      </dgm:prSet>
      <dgm:spPr/>
    </dgm:pt>
    <dgm:pt modelId="{873EF2AC-2E2E-4A1C-B8B2-830639F41CF5}" type="pres">
      <dgm:prSet presAssocID="{ECF99605-24E0-4F03-B978-DE0885734138}" presName="spaceBetweenRectangles" presStyleCnt="0"/>
      <dgm:spPr/>
    </dgm:pt>
    <dgm:pt modelId="{7058B17A-DF5D-4CAA-94F9-ABA5F07D149C}" type="pres">
      <dgm:prSet presAssocID="{3360118F-9A32-49EF-A2DE-24524EF5CE97}" presName="parentLin" presStyleCnt="0"/>
      <dgm:spPr/>
    </dgm:pt>
    <dgm:pt modelId="{9FA2EB06-208C-4B96-B652-7FA975E956C1}" type="pres">
      <dgm:prSet presAssocID="{3360118F-9A32-49EF-A2DE-24524EF5CE9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50CCAD1-1ECE-4306-AD30-C0F495968138}" type="pres">
      <dgm:prSet presAssocID="{3360118F-9A32-49EF-A2DE-24524EF5CE97}" presName="parentText" presStyleLbl="node1" presStyleIdx="4" presStyleCnt="6" custScaleX="131513" custScaleY="244092" custLinFactNeighborX="20959" custLinFactNeighborY="56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25A1D-5294-49D2-86F1-F1EEC376E389}" type="pres">
      <dgm:prSet presAssocID="{3360118F-9A32-49EF-A2DE-24524EF5CE97}" presName="negativeSpace" presStyleCnt="0"/>
      <dgm:spPr/>
    </dgm:pt>
    <dgm:pt modelId="{7B42F18B-357B-4500-BAD1-4FB3C40091FA}" type="pres">
      <dgm:prSet presAssocID="{3360118F-9A32-49EF-A2DE-24524EF5CE97}" presName="childText" presStyleLbl="conFgAcc1" presStyleIdx="4" presStyleCnt="6">
        <dgm:presLayoutVars>
          <dgm:bulletEnabled val="1"/>
        </dgm:presLayoutVars>
      </dgm:prSet>
      <dgm:spPr/>
    </dgm:pt>
    <dgm:pt modelId="{F3B6BAD1-84EB-4101-AD71-9C30B5D0303C}" type="pres">
      <dgm:prSet presAssocID="{A97965BD-5251-4A74-8180-F6CCCB15F236}" presName="spaceBetweenRectangles" presStyleCnt="0"/>
      <dgm:spPr/>
    </dgm:pt>
    <dgm:pt modelId="{6BCCBBDC-DA2B-40AF-AE7F-B313BB269F42}" type="pres">
      <dgm:prSet presAssocID="{F1D163F0-00E1-48EB-B69A-E0AC0EE99A57}" presName="parentLin" presStyleCnt="0"/>
      <dgm:spPr/>
    </dgm:pt>
    <dgm:pt modelId="{EC82D8AB-AB8A-4600-9B6F-FBFB8FF340B8}" type="pres">
      <dgm:prSet presAssocID="{F1D163F0-00E1-48EB-B69A-E0AC0EE99A5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D48B63D-E199-456F-B04F-A4768907914A}" type="pres">
      <dgm:prSet presAssocID="{F1D163F0-00E1-48EB-B69A-E0AC0EE99A57}" presName="parentText" presStyleLbl="node1" presStyleIdx="5" presStyleCnt="6" custScaleX="132406" custScaleY="133086" custLinFactNeighborX="11617" custLinFactNeighborY="96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91C39-57B4-4A02-909B-957CCF289CC1}" type="pres">
      <dgm:prSet presAssocID="{F1D163F0-00E1-48EB-B69A-E0AC0EE99A57}" presName="negativeSpace" presStyleCnt="0"/>
      <dgm:spPr/>
    </dgm:pt>
    <dgm:pt modelId="{7314212F-357A-4C43-B992-05AD2BA0DD8C}" type="pres">
      <dgm:prSet presAssocID="{F1D163F0-00E1-48EB-B69A-E0AC0EE99A5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B4A8AC4-3B28-4776-AE8E-E358366129EE}" type="presOf" srcId="{0A18F653-D197-4A4C-9747-C6F78C52D561}" destId="{6501B977-F7B9-4DDB-BD7C-5FBB04874FB2}" srcOrd="0" destOrd="0" presId="urn:microsoft.com/office/officeart/2005/8/layout/list1"/>
    <dgm:cxn modelId="{20D3371B-6EA6-4D8F-A378-A1834C6F427E}" type="presOf" srcId="{CFC1FCF8-91C1-49C4-AA2F-FD96B2F61A6C}" destId="{4F1AF7C8-3A8C-41E8-A527-F5F8797C5521}" srcOrd="1" destOrd="0" presId="urn:microsoft.com/office/officeart/2005/8/layout/list1"/>
    <dgm:cxn modelId="{0C49B1F8-72ED-4D93-95DB-FF41CDA19D8F}" type="presOf" srcId="{EF807CFA-AE6E-455D-B447-4CBF1DD8B413}" destId="{62061D6D-AEB6-4955-B91A-A2C029A8D041}" srcOrd="0" destOrd="0" presId="urn:microsoft.com/office/officeart/2005/8/layout/list1"/>
    <dgm:cxn modelId="{84B41FDE-3504-4B92-A95C-0D3C1A540DB1}" type="presOf" srcId="{F1D163F0-00E1-48EB-B69A-E0AC0EE99A57}" destId="{EC82D8AB-AB8A-4600-9B6F-FBFB8FF340B8}" srcOrd="0" destOrd="0" presId="urn:microsoft.com/office/officeart/2005/8/layout/list1"/>
    <dgm:cxn modelId="{D13E68FE-7D54-47D0-AEDF-FC41058F7C48}" type="presOf" srcId="{0A18F653-D197-4A4C-9747-C6F78C52D561}" destId="{2580252F-265C-4BFA-80B3-308753592B38}" srcOrd="1" destOrd="0" presId="urn:microsoft.com/office/officeart/2005/8/layout/list1"/>
    <dgm:cxn modelId="{116C7BC0-F9C6-4B91-8F00-6C1800FC68FE}" type="presOf" srcId="{CE55F7C6-4662-43BD-AB75-4B1AA8D75462}" destId="{F8927A60-19BE-4E19-A300-3DA7F4DE0AAF}" srcOrd="0" destOrd="0" presId="urn:microsoft.com/office/officeart/2005/8/layout/list1"/>
    <dgm:cxn modelId="{51F87982-8BE7-46C3-A596-D7A4A1860E8E}" type="presOf" srcId="{3360118F-9A32-49EF-A2DE-24524EF5CE97}" destId="{9FA2EB06-208C-4B96-B652-7FA975E956C1}" srcOrd="0" destOrd="0" presId="urn:microsoft.com/office/officeart/2005/8/layout/list1"/>
    <dgm:cxn modelId="{11E91A37-7B65-4B10-80F0-39A54875EF15}" type="presOf" srcId="{952EE460-3EFD-401E-B603-FDA75FFF67E7}" destId="{AB717D6A-6569-4019-9140-1155C6DEF0E2}" srcOrd="0" destOrd="0" presId="urn:microsoft.com/office/officeart/2005/8/layout/list1"/>
    <dgm:cxn modelId="{7DEA92C0-A673-4A60-B25A-718FB3969EA3}" srcId="{CE55F7C6-4662-43BD-AB75-4B1AA8D75462}" destId="{CFC1FCF8-91C1-49C4-AA2F-FD96B2F61A6C}" srcOrd="0" destOrd="0" parTransId="{21546B9D-876B-4856-92E6-2227C0F0CA8E}" sibTransId="{340FADAB-EF39-43A3-9181-F47630BA3617}"/>
    <dgm:cxn modelId="{A3E9AE00-B789-4413-8BFE-FECAFB124594}" type="presOf" srcId="{952EE460-3EFD-401E-B603-FDA75FFF67E7}" destId="{C67BFF95-1A7D-4627-88D7-25C879A4BAEB}" srcOrd="1" destOrd="0" presId="urn:microsoft.com/office/officeart/2005/8/layout/list1"/>
    <dgm:cxn modelId="{12E04760-CD3D-46C1-BD44-14B676413E18}" srcId="{CE55F7C6-4662-43BD-AB75-4B1AA8D75462}" destId="{3360118F-9A32-49EF-A2DE-24524EF5CE97}" srcOrd="4" destOrd="0" parTransId="{590E9A2A-130F-429D-916C-8BFD03455F46}" sibTransId="{A97965BD-5251-4A74-8180-F6CCCB15F236}"/>
    <dgm:cxn modelId="{69AA9182-9AE7-4086-8940-C3EC000C3E1F}" srcId="{CE55F7C6-4662-43BD-AB75-4B1AA8D75462}" destId="{EF807CFA-AE6E-455D-B447-4CBF1DD8B413}" srcOrd="2" destOrd="0" parTransId="{B30A6A65-FF74-489B-AF22-CBBCE10B9EB5}" sibTransId="{7F4A1228-47F4-403D-BD80-8209A3C83613}"/>
    <dgm:cxn modelId="{A5240029-7AFA-4544-A17F-951DCE9C2A7F}" type="presOf" srcId="{CFC1FCF8-91C1-49C4-AA2F-FD96B2F61A6C}" destId="{949D3D19-3F0A-4070-BF94-26FD86C3747E}" srcOrd="0" destOrd="0" presId="urn:microsoft.com/office/officeart/2005/8/layout/list1"/>
    <dgm:cxn modelId="{14656D83-2B74-445C-8739-DF037594686F}" type="presOf" srcId="{EF807CFA-AE6E-455D-B447-4CBF1DD8B413}" destId="{34D459BC-2408-4156-9F0D-E108DF7528F8}" srcOrd="1" destOrd="0" presId="urn:microsoft.com/office/officeart/2005/8/layout/list1"/>
    <dgm:cxn modelId="{F17B3941-C5B2-4AE3-8185-051B810CBD98}" srcId="{CE55F7C6-4662-43BD-AB75-4B1AA8D75462}" destId="{0A18F653-D197-4A4C-9747-C6F78C52D561}" srcOrd="1" destOrd="0" parTransId="{68ABCAD8-34E9-477F-AA93-27F1B990B5F4}" sibTransId="{8C438F6C-4AF1-4DCA-8EAA-C9916D8AE893}"/>
    <dgm:cxn modelId="{8E7B2B86-0431-4540-9BF4-9BA5872EF365}" srcId="{CE55F7C6-4662-43BD-AB75-4B1AA8D75462}" destId="{952EE460-3EFD-401E-B603-FDA75FFF67E7}" srcOrd="3" destOrd="0" parTransId="{F6DD2ECB-EA8B-43B2-9104-7C17F6DBAF9C}" sibTransId="{ECF99605-24E0-4F03-B978-DE0885734138}"/>
    <dgm:cxn modelId="{FC5255C2-E476-44E8-AB00-286D1E3EC2CC}" type="presOf" srcId="{3360118F-9A32-49EF-A2DE-24524EF5CE97}" destId="{750CCAD1-1ECE-4306-AD30-C0F495968138}" srcOrd="1" destOrd="0" presId="urn:microsoft.com/office/officeart/2005/8/layout/list1"/>
    <dgm:cxn modelId="{F99C4849-2176-499C-84B1-B96C8593F13B}" type="presOf" srcId="{F1D163F0-00E1-48EB-B69A-E0AC0EE99A57}" destId="{2D48B63D-E199-456F-B04F-A4768907914A}" srcOrd="1" destOrd="0" presId="urn:microsoft.com/office/officeart/2005/8/layout/list1"/>
    <dgm:cxn modelId="{B3271FF0-94E5-4890-9049-04839CEE9F0F}" srcId="{CE55F7C6-4662-43BD-AB75-4B1AA8D75462}" destId="{F1D163F0-00E1-48EB-B69A-E0AC0EE99A57}" srcOrd="5" destOrd="0" parTransId="{97817D8D-C20C-4214-9351-DE5764226706}" sibTransId="{D13E038A-20F3-4BE8-A843-140FF9754532}"/>
    <dgm:cxn modelId="{24808E31-73D0-42CF-BCE7-1871F8FACAC8}" type="presParOf" srcId="{F8927A60-19BE-4E19-A300-3DA7F4DE0AAF}" destId="{339F64F5-84D8-4A56-A52C-8E27BA17844D}" srcOrd="0" destOrd="0" presId="urn:microsoft.com/office/officeart/2005/8/layout/list1"/>
    <dgm:cxn modelId="{4B98CA09-AAF8-44C4-B4C6-98F07FA3F995}" type="presParOf" srcId="{339F64F5-84D8-4A56-A52C-8E27BA17844D}" destId="{949D3D19-3F0A-4070-BF94-26FD86C3747E}" srcOrd="0" destOrd="0" presId="urn:microsoft.com/office/officeart/2005/8/layout/list1"/>
    <dgm:cxn modelId="{CD8108FB-88C2-42CB-83D0-D9277DA7D0B3}" type="presParOf" srcId="{339F64F5-84D8-4A56-A52C-8E27BA17844D}" destId="{4F1AF7C8-3A8C-41E8-A527-F5F8797C5521}" srcOrd="1" destOrd="0" presId="urn:microsoft.com/office/officeart/2005/8/layout/list1"/>
    <dgm:cxn modelId="{562A088F-D5C2-43E7-AD62-E6CFDD2FC955}" type="presParOf" srcId="{F8927A60-19BE-4E19-A300-3DA7F4DE0AAF}" destId="{370DF03C-3506-4B8C-8C63-900944DBD958}" srcOrd="1" destOrd="0" presId="urn:microsoft.com/office/officeart/2005/8/layout/list1"/>
    <dgm:cxn modelId="{BA6AFDEF-71C9-4BE5-9DD2-8674FB9CDF27}" type="presParOf" srcId="{F8927A60-19BE-4E19-A300-3DA7F4DE0AAF}" destId="{388FF777-5D00-4E80-98D3-6302E9A4B490}" srcOrd="2" destOrd="0" presId="urn:microsoft.com/office/officeart/2005/8/layout/list1"/>
    <dgm:cxn modelId="{8C34A3DB-83E1-4968-9C8B-B607EB56B9BF}" type="presParOf" srcId="{F8927A60-19BE-4E19-A300-3DA7F4DE0AAF}" destId="{239275EE-6C21-45C6-9030-887A15697EF9}" srcOrd="3" destOrd="0" presId="urn:microsoft.com/office/officeart/2005/8/layout/list1"/>
    <dgm:cxn modelId="{C8E00BEF-91A1-48E0-B9B4-70E51ADF6EC5}" type="presParOf" srcId="{F8927A60-19BE-4E19-A300-3DA7F4DE0AAF}" destId="{9312521C-76CB-4FB0-80C6-DBDFC56F95CC}" srcOrd="4" destOrd="0" presId="urn:microsoft.com/office/officeart/2005/8/layout/list1"/>
    <dgm:cxn modelId="{2E9FA900-B74A-4C04-8BC9-14EA825FE28A}" type="presParOf" srcId="{9312521C-76CB-4FB0-80C6-DBDFC56F95CC}" destId="{6501B977-F7B9-4DDB-BD7C-5FBB04874FB2}" srcOrd="0" destOrd="0" presId="urn:microsoft.com/office/officeart/2005/8/layout/list1"/>
    <dgm:cxn modelId="{43F113CE-D3A5-4A07-8BAA-159E34853E79}" type="presParOf" srcId="{9312521C-76CB-4FB0-80C6-DBDFC56F95CC}" destId="{2580252F-265C-4BFA-80B3-308753592B38}" srcOrd="1" destOrd="0" presId="urn:microsoft.com/office/officeart/2005/8/layout/list1"/>
    <dgm:cxn modelId="{06D8508A-1220-43C0-B0DD-B3DDC2848BCE}" type="presParOf" srcId="{F8927A60-19BE-4E19-A300-3DA7F4DE0AAF}" destId="{2BF84A2E-5939-4013-B8CD-F3DFEEE2CE11}" srcOrd="5" destOrd="0" presId="urn:microsoft.com/office/officeart/2005/8/layout/list1"/>
    <dgm:cxn modelId="{88D6D7E9-22D1-42EF-9884-3F62582FA004}" type="presParOf" srcId="{F8927A60-19BE-4E19-A300-3DA7F4DE0AAF}" destId="{29930DF0-9A1B-4B19-BE89-B327F9511174}" srcOrd="6" destOrd="0" presId="urn:microsoft.com/office/officeart/2005/8/layout/list1"/>
    <dgm:cxn modelId="{B5265D90-26A7-4721-9E84-67A8F72D72F8}" type="presParOf" srcId="{F8927A60-19BE-4E19-A300-3DA7F4DE0AAF}" destId="{CCA44B4D-1915-4954-B5CA-28BED18C1A58}" srcOrd="7" destOrd="0" presId="urn:microsoft.com/office/officeart/2005/8/layout/list1"/>
    <dgm:cxn modelId="{55DA6A1A-47A1-4784-9831-B6F7161F4377}" type="presParOf" srcId="{F8927A60-19BE-4E19-A300-3DA7F4DE0AAF}" destId="{89598096-3AA1-47B8-A65B-B81E341EAC06}" srcOrd="8" destOrd="0" presId="urn:microsoft.com/office/officeart/2005/8/layout/list1"/>
    <dgm:cxn modelId="{565E3F3E-C348-4B4B-9F54-BB93B5831C61}" type="presParOf" srcId="{89598096-3AA1-47B8-A65B-B81E341EAC06}" destId="{62061D6D-AEB6-4955-B91A-A2C029A8D041}" srcOrd="0" destOrd="0" presId="urn:microsoft.com/office/officeart/2005/8/layout/list1"/>
    <dgm:cxn modelId="{99185DB4-CA13-4645-92F6-0AE87924181F}" type="presParOf" srcId="{89598096-3AA1-47B8-A65B-B81E341EAC06}" destId="{34D459BC-2408-4156-9F0D-E108DF7528F8}" srcOrd="1" destOrd="0" presId="urn:microsoft.com/office/officeart/2005/8/layout/list1"/>
    <dgm:cxn modelId="{BD629D6A-9A95-4F51-BD41-AC57A4AB84EF}" type="presParOf" srcId="{F8927A60-19BE-4E19-A300-3DA7F4DE0AAF}" destId="{303C5D33-927C-4D61-AE9B-12DFAE41A235}" srcOrd="9" destOrd="0" presId="urn:microsoft.com/office/officeart/2005/8/layout/list1"/>
    <dgm:cxn modelId="{C7F8E4AB-E8B1-407C-BD68-2668EBC00858}" type="presParOf" srcId="{F8927A60-19BE-4E19-A300-3DA7F4DE0AAF}" destId="{E9ABB04C-650F-4D7F-94A7-063795C12852}" srcOrd="10" destOrd="0" presId="urn:microsoft.com/office/officeart/2005/8/layout/list1"/>
    <dgm:cxn modelId="{85A2F788-25E9-4B32-BFEC-415BE61B921D}" type="presParOf" srcId="{F8927A60-19BE-4E19-A300-3DA7F4DE0AAF}" destId="{EE138A80-376E-4F32-AC7E-40BA6EDDD74F}" srcOrd="11" destOrd="0" presId="urn:microsoft.com/office/officeart/2005/8/layout/list1"/>
    <dgm:cxn modelId="{67CB99B9-2E98-4CD3-BB97-E30760B3157F}" type="presParOf" srcId="{F8927A60-19BE-4E19-A300-3DA7F4DE0AAF}" destId="{C3EEA57C-392C-4728-8ADA-094B0DE2F671}" srcOrd="12" destOrd="0" presId="urn:microsoft.com/office/officeart/2005/8/layout/list1"/>
    <dgm:cxn modelId="{54DA3C9F-8B11-41FD-8EAA-260343FB38EF}" type="presParOf" srcId="{C3EEA57C-392C-4728-8ADA-094B0DE2F671}" destId="{AB717D6A-6569-4019-9140-1155C6DEF0E2}" srcOrd="0" destOrd="0" presId="urn:microsoft.com/office/officeart/2005/8/layout/list1"/>
    <dgm:cxn modelId="{8894C53A-EC3E-461E-87D1-6BDF84A7EE7B}" type="presParOf" srcId="{C3EEA57C-392C-4728-8ADA-094B0DE2F671}" destId="{C67BFF95-1A7D-4627-88D7-25C879A4BAEB}" srcOrd="1" destOrd="0" presId="urn:microsoft.com/office/officeart/2005/8/layout/list1"/>
    <dgm:cxn modelId="{6361AA8F-41AC-4A14-9C3C-B4D21E543666}" type="presParOf" srcId="{F8927A60-19BE-4E19-A300-3DA7F4DE0AAF}" destId="{A938EA99-92D8-48BD-AA4D-74E2938840FC}" srcOrd="13" destOrd="0" presId="urn:microsoft.com/office/officeart/2005/8/layout/list1"/>
    <dgm:cxn modelId="{1457C487-CB97-4B49-9F4A-90DFCCC3C83C}" type="presParOf" srcId="{F8927A60-19BE-4E19-A300-3DA7F4DE0AAF}" destId="{1CEBBE4F-C6DD-4461-BE42-159CF9C83D15}" srcOrd="14" destOrd="0" presId="urn:microsoft.com/office/officeart/2005/8/layout/list1"/>
    <dgm:cxn modelId="{97BC46EF-09A4-4485-9619-CD81F0C4E27E}" type="presParOf" srcId="{F8927A60-19BE-4E19-A300-3DA7F4DE0AAF}" destId="{873EF2AC-2E2E-4A1C-B8B2-830639F41CF5}" srcOrd="15" destOrd="0" presId="urn:microsoft.com/office/officeart/2005/8/layout/list1"/>
    <dgm:cxn modelId="{8941113C-17CE-4872-B2D5-16767CED0E3C}" type="presParOf" srcId="{F8927A60-19BE-4E19-A300-3DA7F4DE0AAF}" destId="{7058B17A-DF5D-4CAA-94F9-ABA5F07D149C}" srcOrd="16" destOrd="0" presId="urn:microsoft.com/office/officeart/2005/8/layout/list1"/>
    <dgm:cxn modelId="{48E6CC57-2EEE-475D-90C5-177EBE83B7FB}" type="presParOf" srcId="{7058B17A-DF5D-4CAA-94F9-ABA5F07D149C}" destId="{9FA2EB06-208C-4B96-B652-7FA975E956C1}" srcOrd="0" destOrd="0" presId="urn:microsoft.com/office/officeart/2005/8/layout/list1"/>
    <dgm:cxn modelId="{5788417F-E450-4052-82A6-E1E9792EBB04}" type="presParOf" srcId="{7058B17A-DF5D-4CAA-94F9-ABA5F07D149C}" destId="{750CCAD1-1ECE-4306-AD30-C0F495968138}" srcOrd="1" destOrd="0" presId="urn:microsoft.com/office/officeart/2005/8/layout/list1"/>
    <dgm:cxn modelId="{1C9F9204-7092-4C8C-B7AE-32ECF66F0903}" type="presParOf" srcId="{F8927A60-19BE-4E19-A300-3DA7F4DE0AAF}" destId="{DB425A1D-5294-49D2-86F1-F1EEC376E389}" srcOrd="17" destOrd="0" presId="urn:microsoft.com/office/officeart/2005/8/layout/list1"/>
    <dgm:cxn modelId="{FCB62B97-82EE-443F-9DF3-374599C984E0}" type="presParOf" srcId="{F8927A60-19BE-4E19-A300-3DA7F4DE0AAF}" destId="{7B42F18B-357B-4500-BAD1-4FB3C40091FA}" srcOrd="18" destOrd="0" presId="urn:microsoft.com/office/officeart/2005/8/layout/list1"/>
    <dgm:cxn modelId="{1A29D409-E095-44B7-8156-7464091E2E08}" type="presParOf" srcId="{F8927A60-19BE-4E19-A300-3DA7F4DE0AAF}" destId="{F3B6BAD1-84EB-4101-AD71-9C30B5D0303C}" srcOrd="19" destOrd="0" presId="urn:microsoft.com/office/officeart/2005/8/layout/list1"/>
    <dgm:cxn modelId="{03BA8DC5-8015-40BD-9983-0CB19E8AB5A2}" type="presParOf" srcId="{F8927A60-19BE-4E19-A300-3DA7F4DE0AAF}" destId="{6BCCBBDC-DA2B-40AF-AE7F-B313BB269F42}" srcOrd="20" destOrd="0" presId="urn:microsoft.com/office/officeart/2005/8/layout/list1"/>
    <dgm:cxn modelId="{3281F84E-F69A-4B8F-A4D6-7D45E795309E}" type="presParOf" srcId="{6BCCBBDC-DA2B-40AF-AE7F-B313BB269F42}" destId="{EC82D8AB-AB8A-4600-9B6F-FBFB8FF340B8}" srcOrd="0" destOrd="0" presId="urn:microsoft.com/office/officeart/2005/8/layout/list1"/>
    <dgm:cxn modelId="{C76A6AC0-A5BC-4200-AC32-58A3E8B7C9A8}" type="presParOf" srcId="{6BCCBBDC-DA2B-40AF-AE7F-B313BB269F42}" destId="{2D48B63D-E199-456F-B04F-A4768907914A}" srcOrd="1" destOrd="0" presId="urn:microsoft.com/office/officeart/2005/8/layout/list1"/>
    <dgm:cxn modelId="{F1300DFD-3BA7-49B6-99DA-CDDC5F2EA31E}" type="presParOf" srcId="{F8927A60-19BE-4E19-A300-3DA7F4DE0AAF}" destId="{3F091C39-57B4-4A02-909B-957CCF289CC1}" srcOrd="21" destOrd="0" presId="urn:microsoft.com/office/officeart/2005/8/layout/list1"/>
    <dgm:cxn modelId="{37AB12B1-6C2E-44E8-BBAC-4B54FCA2E7B2}" type="presParOf" srcId="{F8927A60-19BE-4E19-A300-3DA7F4DE0AAF}" destId="{7314212F-357A-4C43-B992-05AD2BA0DD8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FF777-5D00-4E80-98D3-6302E9A4B490}">
      <dsp:nvSpPr>
        <dsp:cNvPr id="0" name=""/>
        <dsp:cNvSpPr/>
      </dsp:nvSpPr>
      <dsp:spPr>
        <a:xfrm>
          <a:off x="0" y="1880689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AF7C8-3A8C-41E8-A527-F5F8797C5521}">
      <dsp:nvSpPr>
        <dsp:cNvPr id="0" name=""/>
        <dsp:cNvSpPr/>
      </dsp:nvSpPr>
      <dsp:spPr>
        <a:xfrm>
          <a:off x="27169" y="0"/>
          <a:ext cx="8421263" cy="2032611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реализации национальных проектов: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Демография                              </a:t>
          </a: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Экология</a:t>
          </a: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             </a:t>
          </a:r>
          <a:endParaRPr lang="ru-RU" sz="17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</a:t>
          </a:r>
          <a:endParaRPr lang="ru-RU" sz="17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69" y="0"/>
        <a:ext cx="8421263" cy="2032611"/>
      </dsp:txXfrm>
    </dsp:sp>
    <dsp:sp modelId="{29930DF0-9A1B-4B19-BE89-B327F9511174}">
      <dsp:nvSpPr>
        <dsp:cNvPr id="0" name=""/>
        <dsp:cNvSpPr/>
      </dsp:nvSpPr>
      <dsp:spPr>
        <a:xfrm>
          <a:off x="0" y="2483295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0252F-265C-4BFA-80B3-308753592B38}">
      <dsp:nvSpPr>
        <dsp:cNvPr id="0" name=""/>
        <dsp:cNvSpPr/>
      </dsp:nvSpPr>
      <dsp:spPr>
        <a:xfrm>
          <a:off x="477005" y="2217556"/>
          <a:ext cx="8152509" cy="2952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Контрольно – надзорные мероприятия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005" y="2217556"/>
        <a:ext cx="8152509" cy="295200"/>
      </dsp:txXfrm>
    </dsp:sp>
    <dsp:sp modelId="{E9ABB04C-650F-4D7F-94A7-063795C12852}">
      <dsp:nvSpPr>
        <dsp:cNvPr id="0" name=""/>
        <dsp:cNvSpPr/>
      </dsp:nvSpPr>
      <dsp:spPr>
        <a:xfrm>
          <a:off x="0" y="2936895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459BC-2408-4156-9F0D-E108DF7528F8}">
      <dsp:nvSpPr>
        <dsp:cNvPr id="0" name=""/>
        <dsp:cNvSpPr/>
      </dsp:nvSpPr>
      <dsp:spPr>
        <a:xfrm>
          <a:off x="542825" y="2789295"/>
          <a:ext cx="8102792" cy="2952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marR="0" lvl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R="0" lvl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обращений граждан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825" y="2789295"/>
        <a:ext cx="8102792" cy="295200"/>
      </dsp:txXfrm>
    </dsp:sp>
    <dsp:sp modelId="{1CEBBE4F-C6DD-4461-BE42-159CF9C83D15}">
      <dsp:nvSpPr>
        <dsp:cNvPr id="0" name=""/>
        <dsp:cNvSpPr/>
      </dsp:nvSpPr>
      <dsp:spPr>
        <a:xfrm>
          <a:off x="0" y="3390495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FF95-1A7D-4627-88D7-25C879A4BAEB}">
      <dsp:nvSpPr>
        <dsp:cNvPr id="0" name=""/>
        <dsp:cNvSpPr/>
      </dsp:nvSpPr>
      <dsp:spPr>
        <a:xfrm>
          <a:off x="534931" y="3278337"/>
          <a:ext cx="8094743" cy="2952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Оценка факторов окружающей среды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931" y="3278337"/>
        <a:ext cx="8094743" cy="295200"/>
      </dsp:txXfrm>
    </dsp:sp>
    <dsp:sp modelId="{7B42F18B-357B-4500-BAD1-4FB3C40091FA}">
      <dsp:nvSpPr>
        <dsp:cNvPr id="0" name=""/>
        <dsp:cNvSpPr/>
      </dsp:nvSpPr>
      <dsp:spPr>
        <a:xfrm>
          <a:off x="0" y="4269455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CCAD1-1ECE-4306-AD30-C0F495968138}">
      <dsp:nvSpPr>
        <dsp:cNvPr id="0" name=""/>
        <dsp:cNvSpPr/>
      </dsp:nvSpPr>
      <dsp:spPr>
        <a:xfrm>
          <a:off x="534935" y="3861890"/>
          <a:ext cx="8142541" cy="72055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органами власти и местного самоуправления</a:t>
          </a:r>
          <a:b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вопросам санитарно-эпидемиологического благополучия населения Тюменской области и защиты прав потребителей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935" y="3861890"/>
        <a:ext cx="8142541" cy="720559"/>
      </dsp:txXfrm>
    </dsp:sp>
    <dsp:sp modelId="{7314212F-357A-4C43-B992-05AD2BA0DD8C}">
      <dsp:nvSpPr>
        <dsp:cNvPr id="0" name=""/>
        <dsp:cNvSpPr/>
      </dsp:nvSpPr>
      <dsp:spPr>
        <a:xfrm>
          <a:off x="0" y="4820725"/>
          <a:ext cx="884490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8B63D-E199-456F-B04F-A4768907914A}">
      <dsp:nvSpPr>
        <dsp:cNvPr id="0" name=""/>
        <dsp:cNvSpPr/>
      </dsp:nvSpPr>
      <dsp:spPr>
        <a:xfrm>
          <a:off x="493620" y="4824540"/>
          <a:ext cx="8197831" cy="39286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021" tIns="0" rIns="2340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Информирование населения по вопросам санитарно-эпидемиологического благополучия 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620" y="4824540"/>
        <a:ext cx="8197831" cy="392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8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61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2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28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2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3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8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5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7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6DDC-2801-479E-AFDD-7B73FEEAD379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AEBFDA-98BA-4536-B286-DCA9D2FE4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FF0F80-5964-4A3C-B863-74D62B80E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97" y="5531937"/>
            <a:ext cx="9494419" cy="11534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(целевой набор на медико-профилактический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Омского государственного медицинского университета)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1673CD-07AD-4F8E-B3EC-B14D17B70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1" y="172581"/>
            <a:ext cx="3781718" cy="3797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7C62F-4F3D-4DCE-BA72-E6D044E8D981}"/>
              </a:ext>
            </a:extLst>
          </p:cNvPr>
          <p:cNvSpPr txBox="1"/>
          <p:nvPr/>
        </p:nvSpPr>
        <p:spPr>
          <a:xfrm>
            <a:off x="3662350" y="2950537"/>
            <a:ext cx="6835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для абитуриентов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52728-67DB-4C49-BB3E-FA068994D9A3}"/>
              </a:ext>
            </a:extLst>
          </p:cNvPr>
          <p:cNvSpPr txBox="1"/>
          <p:nvPr/>
        </p:nvSpPr>
        <p:spPr>
          <a:xfrm>
            <a:off x="4433256" y="2304206"/>
            <a:ext cx="5483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поступать!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54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145707-98CD-4887-B1B5-2D0F30E8D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5" y="2510747"/>
            <a:ext cx="2320662" cy="3993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66BE2-FAB5-4A71-A16A-C50477CAB424}"/>
              </a:ext>
            </a:extLst>
          </p:cNvPr>
          <p:cNvSpPr txBox="1"/>
          <p:nvPr/>
        </p:nvSpPr>
        <p:spPr>
          <a:xfrm>
            <a:off x="3050005" y="1901326"/>
            <a:ext cx="6100010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9653878-BDE9-4001-B11F-5A2B149035CC}"/>
              </a:ext>
            </a:extLst>
          </p:cNvPr>
          <p:cNvSpPr/>
          <p:nvPr/>
        </p:nvSpPr>
        <p:spPr>
          <a:xfrm>
            <a:off x="2612106" y="4879559"/>
            <a:ext cx="7470045" cy="1639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об условиях поступления можно получить на официальном сайте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ОмГМУ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«Поступающим»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A2006E-D3AA-4FB4-86A8-AAE91C7EC857}"/>
              </a:ext>
            </a:extLst>
          </p:cNvPr>
          <p:cNvSpPr/>
          <p:nvPr/>
        </p:nvSpPr>
        <p:spPr>
          <a:xfrm>
            <a:off x="2552730" y="2670371"/>
            <a:ext cx="7576922" cy="1877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по вопросам целевого обучения можно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 организации и обеспечения деятельности Управления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Тюменской области по телефону: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(3452) 20-86-54</a:t>
            </a:r>
            <a:endParaRPr lang="ru-RU" sz="2400" b="1" u="sng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7C4292-69AA-4297-B67F-58DE2B1F6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38" y="342371"/>
            <a:ext cx="8596563" cy="1935776"/>
          </a:xfrm>
          <a:prstGeom prst="rect">
            <a:avLst/>
          </a:prstGeom>
        </p:spPr>
      </p:pic>
      <p:pic>
        <p:nvPicPr>
          <p:cNvPr id="19" name="Рисунок 18" descr="Телефонная трубка">
            <a:extLst>
              <a:ext uri="{FF2B5EF4-FFF2-40B4-BE49-F238E27FC236}">
                <a16:creationId xmlns:a16="http://schemas.microsoft.com/office/drawing/2014/main" id="{B82A4F1E-E5D2-46E0-B0AE-CFBC47454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6809" y="4097923"/>
            <a:ext cx="457840" cy="4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1FC4DC-833F-46C2-9CF3-F07B5411EA6D}"/>
              </a:ext>
            </a:extLst>
          </p:cNvPr>
          <p:cNvSpPr/>
          <p:nvPr/>
        </p:nvSpPr>
        <p:spPr>
          <a:xfrm>
            <a:off x="486096" y="1756360"/>
            <a:ext cx="5769033" cy="4887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Роспотребнадзора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Тюменской области проводит прием заявлений абитуриентов для поступления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целевому направлению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медико-профилактический факультет ФГБОУ ВО «Омский государственный медицинский университет» Минздрава России (далее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ОмГМУ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DE08D-1888-49A3-B533-71CB3FCDB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57" y="1923803"/>
            <a:ext cx="4427120" cy="25888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53C63A-041B-4E82-8891-9A714FFA0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" y="213756"/>
            <a:ext cx="8443356" cy="13775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1570FB-71CD-48E4-B358-7A1BE719E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57" y="4833258"/>
            <a:ext cx="4427120" cy="170521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304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C99D3DF-0E8B-48F0-A9FF-839A111D79AD}"/>
              </a:ext>
            </a:extLst>
          </p:cNvPr>
          <p:cNvSpPr/>
          <p:nvPr/>
        </p:nvSpPr>
        <p:spPr>
          <a:xfrm>
            <a:off x="393073" y="870117"/>
            <a:ext cx="9037122" cy="2168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набор позволяет абитуриентам поступить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медико-профилактический факультет медицинского образовательного учреждения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отдельного конкурса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E2F7AF-1539-48BB-93AD-6AC17673E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1" y="3127641"/>
            <a:ext cx="5695479" cy="2988459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E48C32-4701-4939-A91B-F78EBF6AF4B4}"/>
              </a:ext>
            </a:extLst>
          </p:cNvPr>
          <p:cNvSpPr/>
          <p:nvPr/>
        </p:nvSpPr>
        <p:spPr>
          <a:xfrm>
            <a:off x="4911634" y="5219105"/>
            <a:ext cx="7055893" cy="1514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целевом обучении заключается между государственным органом и гражданином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2022 года!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343C80-132A-444C-A1A7-321F5AB3E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27" y="3225968"/>
            <a:ext cx="2840467" cy="18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5C6056-9135-4FBF-A659-31D32C6C0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81" y="233916"/>
            <a:ext cx="6371482" cy="60924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62773DA-63B3-467C-A333-77799DDF47EC}"/>
              </a:ext>
            </a:extLst>
          </p:cNvPr>
          <p:cNvSpPr/>
          <p:nvPr/>
        </p:nvSpPr>
        <p:spPr>
          <a:xfrm>
            <a:off x="464939" y="606972"/>
            <a:ext cx="3676384" cy="5651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Попасть в список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целевому набору может любой желающий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любого города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района нашей области, который готов посвятить свой профессиональный путь работе в органах Роспотребнадзора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благо здоровья населения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Тюменской области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D02D1-714F-4A34-BFA1-A1BB53E53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5" y="460854"/>
            <a:ext cx="4572000" cy="2647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A7B24B-5AA0-4398-80B6-DAB9B12C5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3" y="3287754"/>
            <a:ext cx="4704607" cy="307346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6D4C700-E909-46A7-9051-B99F8DC18F10}"/>
              </a:ext>
            </a:extLst>
          </p:cNvPr>
          <p:cNvSpPr/>
          <p:nvPr/>
        </p:nvSpPr>
        <p:spPr>
          <a:xfrm>
            <a:off x="5322125" y="461384"/>
            <a:ext cx="5907506" cy="23137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Главными критериями отбора служат баллы ЕГЭ по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биологии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русскому языку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химии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индивидуальные достижения (при наличии),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также профессиональная мотивация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абитуриентов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46106F1-EE80-4361-987B-81C7ECB9602B}"/>
              </a:ext>
            </a:extLst>
          </p:cNvPr>
          <p:cNvSpPr/>
          <p:nvPr/>
        </p:nvSpPr>
        <p:spPr>
          <a:xfrm>
            <a:off x="5904016" y="2902688"/>
            <a:ext cx="5039118" cy="3637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Минимальное количество баллов, необходимое для поступления на медико-профилактический факультет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ОмГМУ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2022/2023 учебном году составляет: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45 баллов, химия – 40 баллов,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40 баллов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444D22B-E172-4836-BD3A-A0C31152C21E}"/>
              </a:ext>
            </a:extLst>
          </p:cNvPr>
          <p:cNvSpPr/>
          <p:nvPr/>
        </p:nvSpPr>
        <p:spPr>
          <a:xfrm>
            <a:off x="237659" y="277264"/>
            <a:ext cx="5467622" cy="2099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проводится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 основе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(бесплатно), гарантируется прохождение практики, а также трудоустройство после окончания ВУЗа</a:t>
            </a:r>
          </a:p>
          <a:p>
            <a:pPr indent="449580" algn="just" fontAlgn="t">
              <a:lnSpc>
                <a:spcPct val="107000"/>
              </a:lnSpc>
              <a:spcAft>
                <a:spcPts val="1200"/>
              </a:spcAft>
            </a:pP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D180068-D7BF-4AA8-8BCF-CFA4F25D0552}"/>
              </a:ext>
            </a:extLst>
          </p:cNvPr>
          <p:cNvSpPr/>
          <p:nvPr/>
        </p:nvSpPr>
        <p:spPr>
          <a:xfrm>
            <a:off x="5890161" y="535765"/>
            <a:ext cx="5407953" cy="530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Бюджетная основа обучения!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869AE4-C48D-4C09-A5F5-9C81F703C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57" y="4465674"/>
            <a:ext cx="2498064" cy="204551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9425E0C-9CF5-4B8D-BD37-03C43B676ADF}"/>
              </a:ext>
            </a:extLst>
          </p:cNvPr>
          <p:cNvSpPr/>
          <p:nvPr/>
        </p:nvSpPr>
        <p:spPr>
          <a:xfrm>
            <a:off x="5890846" y="2759945"/>
            <a:ext cx="5460023" cy="1275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окончании обучения выдается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диплом о высшем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медицинском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образовании!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955C684-727E-43DA-B1C9-B4536D4576E3}"/>
              </a:ext>
            </a:extLst>
          </p:cNvPr>
          <p:cNvSpPr/>
          <p:nvPr/>
        </p:nvSpPr>
        <p:spPr>
          <a:xfrm>
            <a:off x="5902485" y="1369256"/>
            <a:ext cx="5464481" cy="10784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Гарантия трудоустройства после окончани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 ВУЗа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!</a:t>
            </a:r>
          </a:p>
        </p:txBody>
      </p:sp>
      <p:pic>
        <p:nvPicPr>
          <p:cNvPr id="1029" name="Picture 5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47" y="2554941"/>
            <a:ext cx="4847700" cy="3980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785" y="4456605"/>
            <a:ext cx="2751774" cy="2057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61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F5DFF0-154E-4ACB-B262-2364A42A5D84}"/>
              </a:ext>
            </a:extLst>
          </p:cNvPr>
          <p:cNvSpPr/>
          <p:nvPr/>
        </p:nvSpPr>
        <p:spPr>
          <a:xfrm>
            <a:off x="5287695" y="680484"/>
            <a:ext cx="5121580" cy="5659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Студентам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 по целевому направлению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освоения образовательной программы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поддержки  в виде дополнительной выплаты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материального стимулирования</a:t>
            </a:r>
          </a:p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56EBBA-0696-4BDF-90B0-3E1B88EA8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6" y="443982"/>
            <a:ext cx="4614636" cy="3230245"/>
          </a:xfrm>
          <a:prstGeom prst="rect">
            <a:avLst/>
          </a:prstGeom>
        </p:spPr>
      </p:pic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33A2F178-EC92-49CE-9CCA-0446F63F029B}"/>
              </a:ext>
            </a:extLst>
          </p:cNvPr>
          <p:cNvSpPr/>
          <p:nvPr/>
        </p:nvSpPr>
        <p:spPr>
          <a:xfrm>
            <a:off x="510639" y="3057898"/>
            <a:ext cx="4393870" cy="1514103"/>
          </a:xfrm>
          <a:prstGeom prst="roundRect">
            <a:avLst>
              <a:gd name="adj" fmla="val 13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Социальная поддержка: ежемесячная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дополнительная выплата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33A2F178-EC92-49CE-9CCA-0446F63F029B}"/>
              </a:ext>
            </a:extLst>
          </p:cNvPr>
          <p:cNvSpPr/>
          <p:nvPr/>
        </p:nvSpPr>
        <p:spPr>
          <a:xfrm>
            <a:off x="496784" y="4754090"/>
            <a:ext cx="4393870" cy="1514103"/>
          </a:xfrm>
          <a:prstGeom prst="roundRect">
            <a:avLst>
              <a:gd name="adj" fmla="val 13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 fontAlgn="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Предоставление общежития обучающимся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целевому направлению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1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3194" r="25390" b="49583"/>
          <a:stretch/>
        </p:blipFill>
        <p:spPr bwMode="auto">
          <a:xfrm>
            <a:off x="5465135" y="4828198"/>
            <a:ext cx="3072810" cy="194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05BBFB26-67DE-4006-B2C9-F512A20140B3}"/>
              </a:ext>
            </a:extLst>
          </p:cNvPr>
          <p:cNvSpPr/>
          <p:nvPr/>
        </p:nvSpPr>
        <p:spPr>
          <a:xfrm>
            <a:off x="300760" y="288817"/>
            <a:ext cx="11123751" cy="2009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spcAft>
                <a:spcPts val="1200"/>
              </a:spcAft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медико-профилактического факультета в управлении могут осуществлять деятельность по следующим направлениям: </a:t>
            </a:r>
          </a:p>
          <a:p>
            <a:pPr indent="449580" algn="ctr">
              <a:spcAft>
                <a:spcPts val="1200"/>
              </a:spcAft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гигиена, гигиена детей и подростков, коммунальная гигиена, гигиена питания, гигиена труда, радиационная гигиена, эпидемиология</a:t>
            </a:r>
            <a:endParaRPr lang="ru-RU" sz="2500" b="1" dirty="0">
              <a:solidFill>
                <a:srgbClr val="C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DE08D-1888-49A3-B533-71CB3FCDB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5" y="2571749"/>
            <a:ext cx="4973817" cy="3446279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7319149"/>
              </p:ext>
            </p:extLst>
          </p:nvPr>
        </p:nvGraphicFramePr>
        <p:xfrm>
          <a:off x="5443870" y="2349795"/>
          <a:ext cx="2913321" cy="245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6573" y="4714724"/>
            <a:ext cx="2942915" cy="20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11006" r="11539"/>
          <a:stretch>
            <a:fillRect/>
          </a:stretch>
        </p:blipFill>
        <p:spPr>
          <a:xfrm>
            <a:off x="8442251" y="2371061"/>
            <a:ext cx="3253563" cy="22753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518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77" y="3467543"/>
            <a:ext cx="2152634" cy="1134975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1673CD-07AD-4F8E-B3EC-B14D17B70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6" y="237610"/>
            <a:ext cx="1353787" cy="135945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5BBFB26-67DE-4006-B2C9-F512A20140B3}"/>
              </a:ext>
            </a:extLst>
          </p:cNvPr>
          <p:cNvSpPr/>
          <p:nvPr/>
        </p:nvSpPr>
        <p:spPr>
          <a:xfrm>
            <a:off x="2612571" y="191387"/>
            <a:ext cx="8998181" cy="984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Сферами профессиональной деятельности сотрудников Управления Роспотребнадзора по Тюменской области являются: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2553194" y="1254643"/>
          <a:ext cx="8844907" cy="521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8" descr="C:\Users\User\Desktop\ыаыаыыы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502" y="4331216"/>
            <a:ext cx="1506307" cy="995696"/>
          </a:xfrm>
          <a:prstGeom prst="rect">
            <a:avLst/>
          </a:prstGeom>
          <a:noFill/>
        </p:spPr>
      </p:pic>
      <p:pic>
        <p:nvPicPr>
          <p:cNvPr id="23" name="Image">
            <a:extLst>
              <a:ext uri="{FF2B5EF4-FFF2-40B4-BE49-F238E27FC236}">
                <a16:creationId xmlns:a16="http://schemas.microsoft.com/office/drawing/2014/main" id="{89666551-A49C-478F-BA27-0D0DD20DCA5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999" y="1793897"/>
            <a:ext cx="2008344" cy="188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260190" y="2142115"/>
            <a:ext cx="2832265" cy="494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97335" y="2695007"/>
            <a:ext cx="2816386" cy="569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14555" y="2140873"/>
            <a:ext cx="2667667" cy="527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вода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9113" y="2713789"/>
            <a:ext cx="2663110" cy="561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Чистый воздух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i (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1977" y="5560828"/>
            <a:ext cx="1336553" cy="104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2276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5270</TotalTime>
  <Words>215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абитуриентов 2022 года</dc:title>
  <dc:creator>Пользователь</dc:creator>
  <cp:lastModifiedBy>Розовик Ольга Георгиевна</cp:lastModifiedBy>
  <cp:revision>143</cp:revision>
  <dcterms:created xsi:type="dcterms:W3CDTF">2022-04-10T08:34:46Z</dcterms:created>
  <dcterms:modified xsi:type="dcterms:W3CDTF">2022-04-20T09:20:00Z</dcterms:modified>
</cp:coreProperties>
</file>