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00" r:id="rId3"/>
    <p:sldId id="306" r:id="rId4"/>
    <p:sldId id="276" r:id="rId5"/>
    <p:sldId id="279" r:id="rId6"/>
    <p:sldId id="305" r:id="rId7"/>
    <p:sldId id="304" r:id="rId8"/>
    <p:sldId id="298" r:id="rId9"/>
    <p:sldId id="296" r:id="rId10"/>
    <p:sldId id="302" r:id="rId11"/>
    <p:sldId id="257" r:id="rId12"/>
    <p:sldId id="270" r:id="rId13"/>
    <p:sldId id="258" r:id="rId14"/>
    <p:sldId id="271" r:id="rId15"/>
    <p:sldId id="290" r:id="rId16"/>
    <p:sldId id="292" r:id="rId17"/>
    <p:sldId id="303" r:id="rId18"/>
    <p:sldId id="301" r:id="rId19"/>
    <p:sldId id="286" r:id="rId20"/>
    <p:sldId id="269" r:id="rId21"/>
    <p:sldId id="287" r:id="rId22"/>
    <p:sldId id="266" r:id="rId23"/>
    <p:sldId id="29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70" autoAdjust="0"/>
  </p:normalViewPr>
  <p:slideViewPr>
    <p:cSldViewPr>
      <p:cViewPr varScale="1">
        <p:scale>
          <a:sx n="88" d="100"/>
          <a:sy n="88" d="100"/>
        </p:scale>
        <p:origin x="13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85786" y="2000240"/>
            <a:ext cx="6143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«Путешествие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страну Математика»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образовательная деятельность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формированию элементарных математических представлений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подготовительной к школе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группе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3306" y="6211669"/>
            <a:ext cx="5500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Малетина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Маргарита Алексеевна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Работа\Конспекты открытых занятий\акв.jpg"/>
          <p:cNvPicPr>
            <a:picLocks noChangeAspect="1" noChangeArrowheads="1"/>
          </p:cNvPicPr>
          <p:nvPr/>
        </p:nvPicPr>
        <p:blipFill>
          <a:blip r:embed="rId2"/>
          <a:srcRect l="3066" t="3025" r="2820" b="3206"/>
          <a:stretch>
            <a:fillRect/>
          </a:stretch>
        </p:blipFill>
        <p:spPr bwMode="auto">
          <a:xfrm>
            <a:off x="6881" y="0"/>
            <a:ext cx="9137119" cy="6858000"/>
          </a:xfrm>
          <a:prstGeom prst="rect">
            <a:avLst/>
          </a:prstGeom>
          <a:noFill/>
        </p:spPr>
      </p:pic>
      <p:pic>
        <p:nvPicPr>
          <p:cNvPr id="3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0458">
            <a:off x="1619672" y="476672"/>
            <a:ext cx="1450424" cy="957280"/>
          </a:xfrm>
          <a:prstGeom prst="rect">
            <a:avLst/>
          </a:prstGeom>
          <a:noFill/>
        </p:spPr>
      </p:pic>
      <p:pic>
        <p:nvPicPr>
          <p:cNvPr id="4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86213">
            <a:off x="632124" y="2979142"/>
            <a:ext cx="1450424" cy="957280"/>
          </a:xfrm>
          <a:prstGeom prst="rect">
            <a:avLst/>
          </a:prstGeom>
          <a:noFill/>
        </p:spPr>
      </p:pic>
      <p:pic>
        <p:nvPicPr>
          <p:cNvPr id="5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77616">
            <a:off x="3125016" y="2250500"/>
            <a:ext cx="1450424" cy="957280"/>
          </a:xfrm>
          <a:prstGeom prst="rect">
            <a:avLst/>
          </a:prstGeom>
          <a:noFill/>
        </p:spPr>
      </p:pic>
      <p:pic>
        <p:nvPicPr>
          <p:cNvPr id="6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99758">
            <a:off x="2483768" y="4553744"/>
            <a:ext cx="1450424" cy="957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9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Работа\Конспекты открытых занятий\акв.jpg"/>
          <p:cNvPicPr>
            <a:picLocks noChangeAspect="1" noChangeArrowheads="1"/>
          </p:cNvPicPr>
          <p:nvPr/>
        </p:nvPicPr>
        <p:blipFill>
          <a:blip r:embed="rId2"/>
          <a:srcRect l="3066" t="3025" r="2820" b="3206"/>
          <a:stretch>
            <a:fillRect/>
          </a:stretch>
        </p:blipFill>
        <p:spPr bwMode="auto">
          <a:xfrm>
            <a:off x="6881" y="0"/>
            <a:ext cx="9137119" cy="6858000"/>
          </a:xfrm>
          <a:prstGeom prst="rect">
            <a:avLst/>
          </a:prstGeom>
          <a:noFill/>
        </p:spPr>
      </p:pic>
      <p:pic>
        <p:nvPicPr>
          <p:cNvPr id="2051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941" y="1014845"/>
            <a:ext cx="1450424" cy="957280"/>
          </a:xfrm>
          <a:prstGeom prst="rect">
            <a:avLst/>
          </a:prstGeom>
          <a:noFill/>
        </p:spPr>
      </p:pic>
      <p:pic>
        <p:nvPicPr>
          <p:cNvPr id="5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443001" y="1885265"/>
            <a:ext cx="1149957" cy="957280"/>
          </a:xfrm>
          <a:prstGeom prst="rect">
            <a:avLst/>
          </a:prstGeom>
          <a:noFill/>
        </p:spPr>
      </p:pic>
      <p:pic>
        <p:nvPicPr>
          <p:cNvPr id="8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871" y="3756963"/>
            <a:ext cx="1450424" cy="957280"/>
          </a:xfrm>
          <a:prstGeom prst="rect">
            <a:avLst/>
          </a:prstGeom>
          <a:noFill/>
        </p:spPr>
      </p:pic>
      <p:pic>
        <p:nvPicPr>
          <p:cNvPr id="9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9316" y="2555068"/>
            <a:ext cx="1450424" cy="957280"/>
          </a:xfrm>
          <a:prstGeom prst="rect">
            <a:avLst/>
          </a:prstGeom>
          <a:noFill/>
        </p:spPr>
      </p:pic>
      <p:pic>
        <p:nvPicPr>
          <p:cNvPr id="10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156176" y="4149080"/>
            <a:ext cx="1221395" cy="957280"/>
          </a:xfrm>
          <a:prstGeom prst="rect">
            <a:avLst/>
          </a:prstGeom>
          <a:noFill/>
        </p:spPr>
      </p:pic>
      <p:pic>
        <p:nvPicPr>
          <p:cNvPr id="11" name="Picture 3" descr="H:\Работа\Конспекты открытых занятий\рыб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9983" y="4842221"/>
            <a:ext cx="1450424" cy="95728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85455" y="1436382"/>
            <a:ext cx="7243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76570" y="1493485"/>
            <a:ext cx="184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Работа\Конспекты открытых занятий\акв.jpg">
            <a:extLst>
              <a:ext uri="{FF2B5EF4-FFF2-40B4-BE49-F238E27FC236}">
                <a16:creationId xmlns:a16="http://schemas.microsoft.com/office/drawing/2014/main" id="{5AEC0D84-0F6D-4B78-AD13-E42F770D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066" t="3025" r="2820" b="3206"/>
          <a:stretch>
            <a:fillRect/>
          </a:stretch>
        </p:blipFill>
        <p:spPr bwMode="auto">
          <a:xfrm>
            <a:off x="0" y="0"/>
            <a:ext cx="91371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348F8D-E140-42B6-BE09-3B9AFA98D282}"/>
              </a:ext>
            </a:extLst>
          </p:cNvPr>
          <p:cNvSpPr/>
          <p:nvPr/>
        </p:nvSpPr>
        <p:spPr>
          <a:xfrm>
            <a:off x="2339752" y="2060848"/>
            <a:ext cx="4464496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91866-C96B-4604-BB6C-B7DE79989887}"/>
              </a:ext>
            </a:extLst>
          </p:cNvPr>
          <p:cNvSpPr txBox="1"/>
          <p:nvPr/>
        </p:nvSpPr>
        <p:spPr>
          <a:xfrm>
            <a:off x="1724246" y="2101167"/>
            <a:ext cx="44941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4+2=</a:t>
            </a:r>
            <a:endParaRPr lang="ru-RU" sz="13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91866-C96B-4604-BB6C-B7DE79989887}"/>
              </a:ext>
            </a:extLst>
          </p:cNvPr>
          <p:cNvSpPr txBox="1"/>
          <p:nvPr/>
        </p:nvSpPr>
        <p:spPr>
          <a:xfrm>
            <a:off x="4542358" y="243681"/>
            <a:ext cx="18473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91866-C96B-4604-BB6C-B7DE79989887}"/>
              </a:ext>
            </a:extLst>
          </p:cNvPr>
          <p:cNvSpPr txBox="1"/>
          <p:nvPr/>
        </p:nvSpPr>
        <p:spPr>
          <a:xfrm>
            <a:off x="5002484" y="2101167"/>
            <a:ext cx="2431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1285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6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H:\Работа\Конспекты открытых занятий\ветка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928802"/>
            <a:ext cx="4203917" cy="3748218"/>
          </a:xfrm>
          <a:prstGeom prst="rect">
            <a:avLst/>
          </a:prstGeom>
          <a:noFill/>
        </p:spPr>
      </p:pic>
      <p:pic>
        <p:nvPicPr>
          <p:cNvPr id="3078" name="Picture 6" descr="H:\Работа\Конспекты открытых занятий\пти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928802"/>
            <a:ext cx="1357322" cy="1357322"/>
          </a:xfrm>
          <a:prstGeom prst="rect">
            <a:avLst/>
          </a:prstGeom>
          <a:noFill/>
        </p:spPr>
      </p:pic>
      <p:pic>
        <p:nvPicPr>
          <p:cNvPr id="13" name="Picture 6" descr="H:\Работа\Конспекты открытых занятий\пти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1108" y="2949442"/>
            <a:ext cx="1357322" cy="1357322"/>
          </a:xfrm>
          <a:prstGeom prst="rect">
            <a:avLst/>
          </a:prstGeom>
          <a:noFill/>
        </p:spPr>
      </p:pic>
      <p:pic>
        <p:nvPicPr>
          <p:cNvPr id="14" name="Picture 6" descr="H:\Работа\Конспекты открытых занятий\пти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000372"/>
            <a:ext cx="1357322" cy="1357322"/>
          </a:xfrm>
          <a:prstGeom prst="rect">
            <a:avLst/>
          </a:prstGeom>
          <a:noFill/>
        </p:spPr>
      </p:pic>
      <p:pic>
        <p:nvPicPr>
          <p:cNvPr id="15" name="Picture 6" descr="H:\Работа\Конспекты открытых занятий\пти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357562"/>
            <a:ext cx="1357322" cy="1357322"/>
          </a:xfrm>
          <a:prstGeom prst="rect">
            <a:avLst/>
          </a:prstGeom>
          <a:noFill/>
        </p:spPr>
      </p:pic>
      <p:pic>
        <p:nvPicPr>
          <p:cNvPr id="17" name="Picture 6" descr="H:\Работа\Конспекты открытых занятий\пти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088" y="1597621"/>
            <a:ext cx="1357322" cy="1357322"/>
          </a:xfrm>
          <a:prstGeom prst="rect">
            <a:avLst/>
          </a:prstGeom>
          <a:noFill/>
        </p:spPr>
      </p:pic>
      <p:pic>
        <p:nvPicPr>
          <p:cNvPr id="18" name="Picture 6" descr="H:\Работа\Конспекты открытых занятий\пти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1141" y="3819632"/>
            <a:ext cx="1357322" cy="13573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FD520E7-C3B6-4BA8-9E5B-A4BF4D48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95" y="0"/>
            <a:ext cx="91826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A6561B-0462-47E9-9D6D-F874CF4C3601}"/>
              </a:ext>
            </a:extLst>
          </p:cNvPr>
          <p:cNvSpPr txBox="1"/>
          <p:nvPr/>
        </p:nvSpPr>
        <p:spPr>
          <a:xfrm>
            <a:off x="2185265" y="2179254"/>
            <a:ext cx="335700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6-3=</a:t>
            </a:r>
            <a:endParaRPr lang="ru-RU" sz="1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A6561B-0462-47E9-9D6D-F874CF4C3601}"/>
              </a:ext>
            </a:extLst>
          </p:cNvPr>
          <p:cNvSpPr txBox="1"/>
          <p:nvPr/>
        </p:nvSpPr>
        <p:spPr>
          <a:xfrm>
            <a:off x="5450664" y="2179254"/>
            <a:ext cx="101822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8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winudf.com/v2/image1/Y29tLmFycm93c3Rhci5GaXJzdFZvaWNlTGl0ZV9zY3JlZW5fcnUtUlVfNV8xNTY3MDQ4NzQ4XzA4Mg/screen-5.jpg?fakeurl=1&amp;type=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481"/>
            <a:ext cx="9251504" cy="71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39552" y="4221088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На полянке у дубка Ёж увидел два грибка, </a:t>
            </a:r>
          </a:p>
          <a:p>
            <a:r>
              <a:rPr lang="ru-RU" dirty="0" smtClean="0"/>
              <a:t>А подальше у осинке он нашёл ещё один.</a:t>
            </a:r>
          </a:p>
          <a:p>
            <a:r>
              <a:rPr lang="ru-RU" dirty="0" smtClean="0"/>
              <a:t>Кто ответить нам готов,</a:t>
            </a:r>
          </a:p>
          <a:p>
            <a:r>
              <a:rPr lang="ru-RU" dirty="0" smtClean="0"/>
              <a:t>Сколько Ёж нашёл грибов</a:t>
            </a:r>
            <a:r>
              <a:rPr lang="en-US" dirty="0" smtClean="0"/>
              <a:t> 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62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winudf.com/v2/image1/Y29tLmFycm93c3Rhci5GaXJzdFZvaWNlTGl0ZV9zY3JlZW5fcnUtUlVfNV8xNTY3MDQ4NzQ4XzA4Mg/screen-5.jpg?fakeurl=1&amp;type=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2"/>
            <a:ext cx="9176126" cy="71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pinimg.com/originals/5c/b4/04/5cb404f527eeaf1244e20e0789806d1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5459" flipH="1">
            <a:off x="5192391" y="3709594"/>
            <a:ext cx="908744" cy="100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originals/5c/b4/04/5cb404f527eeaf1244e20e0789806d1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47752" flipH="1">
            <a:off x="4717827" y="1748007"/>
            <a:ext cx="897764" cy="9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originals/5c/b4/04/5cb404f527eeaf1244e20e0789806d1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7146" flipH="1">
            <a:off x="4106465" y="4246102"/>
            <a:ext cx="995322" cy="110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7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rSlf1s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725" y="0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268760"/>
            <a:ext cx="3312368" cy="36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378481"/>
              </p:ext>
            </p:extLst>
          </p:nvPr>
        </p:nvGraphicFramePr>
        <p:xfrm>
          <a:off x="351650" y="4986313"/>
          <a:ext cx="8792350" cy="1368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9235">
                  <a:extLst>
                    <a:ext uri="{9D8B030D-6E8A-4147-A177-3AD203B41FA5}">
                      <a16:colId xmlns:a16="http://schemas.microsoft.com/office/drawing/2014/main" val="2555754249"/>
                    </a:ext>
                  </a:extLst>
                </a:gridCol>
                <a:gridCol w="879235">
                  <a:extLst>
                    <a:ext uri="{9D8B030D-6E8A-4147-A177-3AD203B41FA5}">
                      <a16:colId xmlns:a16="http://schemas.microsoft.com/office/drawing/2014/main" val="3931314108"/>
                    </a:ext>
                  </a:extLst>
                </a:gridCol>
                <a:gridCol w="879235">
                  <a:extLst>
                    <a:ext uri="{9D8B030D-6E8A-4147-A177-3AD203B41FA5}">
                      <a16:colId xmlns:a16="http://schemas.microsoft.com/office/drawing/2014/main" val="3881793688"/>
                    </a:ext>
                  </a:extLst>
                </a:gridCol>
                <a:gridCol w="879235">
                  <a:extLst>
                    <a:ext uri="{9D8B030D-6E8A-4147-A177-3AD203B41FA5}">
                      <a16:colId xmlns:a16="http://schemas.microsoft.com/office/drawing/2014/main" val="1659210397"/>
                    </a:ext>
                  </a:extLst>
                </a:gridCol>
                <a:gridCol w="879235">
                  <a:extLst>
                    <a:ext uri="{9D8B030D-6E8A-4147-A177-3AD203B41FA5}">
                      <a16:colId xmlns:a16="http://schemas.microsoft.com/office/drawing/2014/main" val="1869834838"/>
                    </a:ext>
                  </a:extLst>
                </a:gridCol>
                <a:gridCol w="879235">
                  <a:extLst>
                    <a:ext uri="{9D8B030D-6E8A-4147-A177-3AD203B41FA5}">
                      <a16:colId xmlns:a16="http://schemas.microsoft.com/office/drawing/2014/main" val="623555576"/>
                    </a:ext>
                  </a:extLst>
                </a:gridCol>
                <a:gridCol w="879235">
                  <a:extLst>
                    <a:ext uri="{9D8B030D-6E8A-4147-A177-3AD203B41FA5}">
                      <a16:colId xmlns:a16="http://schemas.microsoft.com/office/drawing/2014/main" val="2754934917"/>
                    </a:ext>
                  </a:extLst>
                </a:gridCol>
                <a:gridCol w="879235">
                  <a:extLst>
                    <a:ext uri="{9D8B030D-6E8A-4147-A177-3AD203B41FA5}">
                      <a16:colId xmlns:a16="http://schemas.microsoft.com/office/drawing/2014/main" val="4123597570"/>
                    </a:ext>
                  </a:extLst>
                </a:gridCol>
                <a:gridCol w="879235">
                  <a:extLst>
                    <a:ext uri="{9D8B030D-6E8A-4147-A177-3AD203B41FA5}">
                      <a16:colId xmlns:a16="http://schemas.microsoft.com/office/drawing/2014/main" val="3284432188"/>
                    </a:ext>
                  </a:extLst>
                </a:gridCol>
                <a:gridCol w="879235">
                  <a:extLst>
                    <a:ext uri="{9D8B030D-6E8A-4147-A177-3AD203B41FA5}">
                      <a16:colId xmlns:a16="http://schemas.microsoft.com/office/drawing/2014/main" val="52238451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м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т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м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т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6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37646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" y="4978134"/>
            <a:ext cx="1075296" cy="1368151"/>
          </a:xfrm>
          <a:prstGeom prst="rect">
            <a:avLst/>
          </a:prstGeom>
        </p:spPr>
      </p:pic>
      <p:pic>
        <p:nvPicPr>
          <p:cNvPr id="6" name="Picture 6" descr="http://nachalo4ka.ru/wp-content/uploads/2014/05/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81" y="4978133"/>
            <a:ext cx="913964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694" y="4993500"/>
            <a:ext cx="949579" cy="13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72" y="5012015"/>
            <a:ext cx="893881" cy="1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94" y="5057367"/>
            <a:ext cx="913086" cy="13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85" y="5077300"/>
            <a:ext cx="951988" cy="13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00" y="5077300"/>
            <a:ext cx="949676" cy="13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66" y="5081431"/>
            <a:ext cx="1014416" cy="122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96" y="5106220"/>
            <a:ext cx="963537" cy="122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nachalo4ka.ru/wp-content/uploads/2014/05/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04" y="5082980"/>
            <a:ext cx="940789" cy="13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752" y="265185"/>
            <a:ext cx="4034048" cy="43879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6179" y="254511"/>
            <a:ext cx="3960440" cy="43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4969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Цель: </a:t>
            </a:r>
            <a:r>
              <a:rPr lang="ru-RU" sz="2400" dirty="0"/>
              <a:t>Закрепление математических знаний и умений </a:t>
            </a:r>
            <a:r>
              <a:rPr lang="ru-RU" sz="2400" dirty="0" smtClean="0"/>
              <a:t>         посредством </a:t>
            </a:r>
            <a:r>
              <a:rPr lang="ru-RU" sz="2400" dirty="0"/>
              <a:t>игры-  путешествие.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0227" y="1081192"/>
            <a:ext cx="806489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Задачи:</a:t>
            </a:r>
            <a:endParaRPr lang="ru-RU" dirty="0"/>
          </a:p>
          <a:p>
            <a:r>
              <a:rPr lang="ru-RU" sz="1600" b="1" dirty="0"/>
              <a:t>Обучающие: </a:t>
            </a:r>
            <a:endParaRPr lang="ru-RU" sz="1600" dirty="0"/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продолжать учить детей составлять и решать простые арифметические задачи, на сложение и вычитание в пределах 10; 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закрепить умения считать в прямом и обратном порядке в пределах 10;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закрепить знания детей геометрических фигур и умения ориентироваться на плоскости, собирать коллективную картинку в виде города из геометрических фигур, создавая из готовых форм изображения домов.</a:t>
            </a:r>
          </a:p>
          <a:p>
            <a:r>
              <a:rPr lang="ru-RU" sz="1600" b="1" dirty="0"/>
              <a:t>Развивающие: </a:t>
            </a:r>
            <a:endParaRPr lang="ru-RU" sz="1600" dirty="0"/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создать условия для развития логического мышления, сообразительности, внимания.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развивать смекалку, зрительную память, воображение.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способствовать развитию мыслительных операций, развитию речи, умению аргументировать свои высказывания.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развивать слуховое внимание и координацию движений.</a:t>
            </a:r>
          </a:p>
          <a:p>
            <a:r>
              <a:rPr lang="ru-RU" sz="1600" b="1" dirty="0"/>
              <a:t>Воспитательные:</a:t>
            </a:r>
            <a:r>
              <a:rPr lang="ru-RU" sz="1600" dirty="0"/>
              <a:t> </a:t>
            </a:r>
          </a:p>
          <a:p>
            <a:r>
              <a:rPr lang="ru-RU" dirty="0"/>
              <a:t>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самостоятельноть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умение понимать учебную задачу и выполнить ее самостоятельно;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воспитывать дружелюбие, сопереживание, доброжелательное отношение друг к другу;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побуждать детей давать ответы полными, распространенными предложениями.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воспитывать интерес к математическим занятиям;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воспитывать любовь к математике.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24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ype_call_calling">
            <a:hlinkClick r:id="" action="ppaction://media"/>
            <a:extLst>
              <a:ext uri="{FF2B5EF4-FFF2-40B4-BE49-F238E27FC236}">
                <a16:creationId xmlns:a16="http://schemas.microsoft.com/office/drawing/2014/main" id="{B569E810-E7D5-461D-9F9A-B8C13D0C2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1439" y="602128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7106D8-1344-4B52-82BA-62B73C4A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2133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https://st2.depositphotos.com/7750544/10718/v/950/depositphotos_107185006-stock-illustration-medieval-lady-in-pink-dress.jpg"/>
          <p:cNvPicPr/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66567" y="830896"/>
            <a:ext cx="3240360" cy="459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pngimg.com/uploads/crown/crown_PNG24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8675" y="507046"/>
            <a:ext cx="64807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sravni.cc/wp-content/uploads/2019/11/elektronnaya-pochta-1024x102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727">
            <a:off x="25695" y="1555328"/>
            <a:ext cx="3364615" cy="223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106D8-1344-4B52-82BA-62B73C4A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265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виток: вертикальный 4">
            <a:extLst>
              <a:ext uri="{FF2B5EF4-FFF2-40B4-BE49-F238E27FC236}">
                <a16:creationId xmlns:a16="http://schemas.microsoft.com/office/drawing/2014/main" id="{B1D47755-C813-4594-ADEE-76CB78B4ED59}"/>
              </a:ext>
            </a:extLst>
          </p:cNvPr>
          <p:cNvSpPr/>
          <p:nvPr/>
        </p:nvSpPr>
        <p:spPr>
          <a:xfrm>
            <a:off x="431540" y="519118"/>
            <a:ext cx="5400600" cy="5487161"/>
          </a:xfrm>
          <a:prstGeom prst="vertic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1731B1E-61D4-4A78-A75C-EB90FC7EA7EA}"/>
              </a:ext>
            </a:extLst>
          </p:cNvPr>
          <p:cNvSpPr/>
          <p:nvPr/>
        </p:nvSpPr>
        <p:spPr>
          <a:xfrm>
            <a:off x="1403648" y="1416040"/>
            <a:ext cx="34563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Дорогие друзья! Огромное вам спасибо за оказанную помощь! Вы прекрасно справились со всеми заданиями. В моем математическом царстве царит абсолютная точность и порядок.</a:t>
            </a:r>
            <a:endParaRPr lang="ru-RU" sz="2000" b="1" dirty="0"/>
          </a:p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Вам, мои юные математики, в благодарность от всех жителей моей страны и от меня лично, вручаются золотые медали! Надеюсь, они вам понравятся.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0819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610" y="908720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Молодцы</a:t>
            </a:r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bdou33.npi-tu.ru/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етки-конфетки 2016г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3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ype_call_calling">
            <a:hlinkClick r:id="" action="ppaction://media"/>
            <a:extLst>
              <a:ext uri="{FF2B5EF4-FFF2-40B4-BE49-F238E27FC236}">
                <a16:creationId xmlns:a16="http://schemas.microsoft.com/office/drawing/2014/main" id="{B569E810-E7D5-461D-9F9A-B8C13D0C2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1439" y="602128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7106D8-1344-4B52-82BA-62B73C4A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2133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s://sravni.cc/wp-content/uploads/2019/11/elektronnaya-pochta-1024x10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727">
            <a:off x="1085130" y="989304"/>
            <a:ext cx="4651248" cy="30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96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t2.depositphotos.com/7750544/10718/v/950/depositphotos_107185006-stock-illustration-medieval-lady-in-pink-dres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3"/>
            <a:ext cx="4355976" cy="570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pngimg.com/uploads/crown/crown_PNG2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549052"/>
            <a:ext cx="64807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Вертикальный свиток 5"/>
          <p:cNvSpPr/>
          <p:nvPr/>
        </p:nvSpPr>
        <p:spPr>
          <a:xfrm>
            <a:off x="179512" y="421526"/>
            <a:ext cx="5544616" cy="559976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D77991D-1257-423F-88CA-AB8D0003792E}"/>
              </a:ext>
            </a:extLst>
          </p:cNvPr>
          <p:cNvSpPr/>
          <p:nvPr/>
        </p:nvSpPr>
        <p:spPr>
          <a:xfrm rot="10800000" flipV="1">
            <a:off x="827584" y="1098401"/>
            <a:ext cx="41044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«</a:t>
            </a:r>
            <a:r>
              <a:rPr lang="ru-RU" sz="1600" b="1" dirty="0"/>
              <a:t>Здравствуйте, дорогие ребята! </a:t>
            </a:r>
            <a:endParaRPr lang="ru-RU" sz="1600" dirty="0"/>
          </a:p>
          <a:p>
            <a:r>
              <a:rPr lang="ru-RU" sz="1600" b="1" dirty="0"/>
              <a:t>Пишет вам царица Математики. У нас случилась беда. Мне очень нужна ваша помощь. В моё царство забрался двоечник и хулиган, он разрушил целый город. Жители страшно напуганы и ждут помощи. Но самое главное, вернуться жители в город смогут только в том случае, если вы справимся со всеми заданиями.</a:t>
            </a:r>
            <a:endParaRPr lang="ru-RU" sz="1600" dirty="0"/>
          </a:p>
          <a:p>
            <a:r>
              <a:rPr lang="ru-RU" sz="1600" b="1" dirty="0"/>
              <a:t>Попасть в царство «Математика» совсем не просто, для этого нужно отгадать код на замке.</a:t>
            </a:r>
            <a:endParaRPr lang="ru-RU" sz="1600" dirty="0"/>
          </a:p>
          <a:p>
            <a:r>
              <a:rPr lang="ru-RU" sz="1600" b="1" dirty="0"/>
              <a:t>Дорогие ребята, чтобы справиться со всеми трудностями, вы должны быть смелыми, сообразительными, внимательными и наблюдательными.</a:t>
            </a:r>
            <a:endParaRPr lang="ru-RU" sz="1600" dirty="0"/>
          </a:p>
          <a:p>
            <a:pPr indent="540385"/>
            <a:r>
              <a:rPr lang="ru-RU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Ваш друг, </a:t>
            </a:r>
            <a:r>
              <a:rPr lang="ru-RU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Царица </a:t>
            </a:r>
            <a:r>
              <a:rPr lang="ru-RU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Математика.</a:t>
            </a:r>
            <a:endParaRPr lang="ru-RU" sz="1600" b="1" dirty="0"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9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386964"/>
              </p:ext>
            </p:extLst>
          </p:nvPr>
        </p:nvGraphicFramePr>
        <p:xfrm>
          <a:off x="-50946" y="4906198"/>
          <a:ext cx="9112830" cy="1187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283">
                  <a:extLst>
                    <a:ext uri="{9D8B030D-6E8A-4147-A177-3AD203B41FA5}">
                      <a16:colId xmlns:a16="http://schemas.microsoft.com/office/drawing/2014/main" val="4088232660"/>
                    </a:ext>
                  </a:extLst>
                </a:gridCol>
                <a:gridCol w="911283">
                  <a:extLst>
                    <a:ext uri="{9D8B030D-6E8A-4147-A177-3AD203B41FA5}">
                      <a16:colId xmlns:a16="http://schemas.microsoft.com/office/drawing/2014/main" val="3373131972"/>
                    </a:ext>
                  </a:extLst>
                </a:gridCol>
                <a:gridCol w="911283">
                  <a:extLst>
                    <a:ext uri="{9D8B030D-6E8A-4147-A177-3AD203B41FA5}">
                      <a16:colId xmlns:a16="http://schemas.microsoft.com/office/drawing/2014/main" val="1625097611"/>
                    </a:ext>
                  </a:extLst>
                </a:gridCol>
                <a:gridCol w="911283">
                  <a:extLst>
                    <a:ext uri="{9D8B030D-6E8A-4147-A177-3AD203B41FA5}">
                      <a16:colId xmlns:a16="http://schemas.microsoft.com/office/drawing/2014/main" val="1266977484"/>
                    </a:ext>
                  </a:extLst>
                </a:gridCol>
                <a:gridCol w="911283">
                  <a:extLst>
                    <a:ext uri="{9D8B030D-6E8A-4147-A177-3AD203B41FA5}">
                      <a16:colId xmlns:a16="http://schemas.microsoft.com/office/drawing/2014/main" val="3512257176"/>
                    </a:ext>
                  </a:extLst>
                </a:gridCol>
                <a:gridCol w="911283">
                  <a:extLst>
                    <a:ext uri="{9D8B030D-6E8A-4147-A177-3AD203B41FA5}">
                      <a16:colId xmlns:a16="http://schemas.microsoft.com/office/drawing/2014/main" val="1828677379"/>
                    </a:ext>
                  </a:extLst>
                </a:gridCol>
                <a:gridCol w="911283">
                  <a:extLst>
                    <a:ext uri="{9D8B030D-6E8A-4147-A177-3AD203B41FA5}">
                      <a16:colId xmlns:a16="http://schemas.microsoft.com/office/drawing/2014/main" val="1350834535"/>
                    </a:ext>
                  </a:extLst>
                </a:gridCol>
                <a:gridCol w="911283">
                  <a:extLst>
                    <a:ext uri="{9D8B030D-6E8A-4147-A177-3AD203B41FA5}">
                      <a16:colId xmlns:a16="http://schemas.microsoft.com/office/drawing/2014/main" val="4076465096"/>
                    </a:ext>
                  </a:extLst>
                </a:gridCol>
                <a:gridCol w="911283">
                  <a:extLst>
                    <a:ext uri="{9D8B030D-6E8A-4147-A177-3AD203B41FA5}">
                      <a16:colId xmlns:a16="http://schemas.microsoft.com/office/drawing/2014/main" val="275190945"/>
                    </a:ext>
                  </a:extLst>
                </a:gridCol>
                <a:gridCol w="911283">
                  <a:extLst>
                    <a:ext uri="{9D8B030D-6E8A-4147-A177-3AD203B41FA5}">
                      <a16:colId xmlns:a16="http://schemas.microsoft.com/office/drawing/2014/main" val="2643348395"/>
                    </a:ext>
                  </a:extLst>
                </a:gridCol>
              </a:tblGrid>
              <a:tr h="1187098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042505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-187922" y="4930367"/>
            <a:ext cx="104483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16146" y="4930365"/>
            <a:ext cx="8444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13405" y="4930365"/>
            <a:ext cx="88653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18057" y="4954534"/>
            <a:ext cx="10911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16591" y="4954534"/>
            <a:ext cx="9435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58332" y="4930365"/>
            <a:ext cx="9055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76801" y="4906198"/>
            <a:ext cx="943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13008" y="4930366"/>
            <a:ext cx="9647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77782" y="4906199"/>
            <a:ext cx="83620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90774" y="4882032"/>
            <a:ext cx="13935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8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692696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Секретный код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268760"/>
            <a:ext cx="3312368" cy="3661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397654"/>
            <a:ext cx="3312368" cy="335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118a/00086271-f12133a7/hello_html_13a96c1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40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g1pqNx6 обрез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60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prikol.ru/wp-content/uploads/2019/08/kartinki-detskie-dlya-sadika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44" y="26288"/>
            <a:ext cx="9175676" cy="68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herineasquithgallery.com/uploads/posts/2021-03/1614762916_109-p-detskie-kartinki-dlya-fona-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005"/>
            <a:ext cx="9258619" cy="691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ds03.infourok.ru/uploads/ex/0c39/00047908-a58ce807/hello_html_mf1296a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3829982"/>
            <a:ext cx="2520280" cy="23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1.bp.blogspot.com/-G8Xd3Iz8kMs/YM2RVtWBS1I/AAAAAAABDns/q2lv9eHXIA4_fPa0IiSW5PFDRSmQ8Vo-gCLcBGAsYHQ/s2048/Forest%2Bschool-el_DoV%2B%252810%25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49" y="3573016"/>
            <a:ext cx="1768480" cy="26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https://www.pinclipart.com/picdir/middle/16-162926_classroom-signs-cartoon-bird-with-cloth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7406">
            <a:off x="3095172" y="1095592"/>
            <a:ext cx="2306482" cy="22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.pinimg.com/originals/e2/b6/c3/e2b6c34ad06121503be1f863a3913b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41" l="13738" r="83546">
                        <a14:foregroundMark x1="30511" y1="11164" x2="30511" y2="11164"/>
                        <a14:foregroundMark x1="49521" y1="11962" x2="49521" y2="11962"/>
                        <a14:foregroundMark x1="51757" y1="12440" x2="51757" y2="12440"/>
                        <a14:foregroundMark x1="32268" y1="12919" x2="32268" y2="12919"/>
                        <a14:foregroundMark x1="32588" y1="12919" x2="32588" y2="12919"/>
                        <a14:foregroundMark x1="32588" y1="12919" x2="32588" y2="1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22832"/>
            <a:ext cx="1750023" cy="17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2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362</Words>
  <Application>Microsoft Office PowerPoint</Application>
  <PresentationFormat>Экран (4:3)</PresentationFormat>
  <Paragraphs>62</Paragraphs>
  <Slides>23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92</cp:revision>
  <dcterms:created xsi:type="dcterms:W3CDTF">2017-02-08T09:48:17Z</dcterms:created>
  <dcterms:modified xsi:type="dcterms:W3CDTF">2022-03-23T21:04:32Z</dcterms:modified>
</cp:coreProperties>
</file>