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65" r:id="rId3"/>
    <p:sldId id="260" r:id="rId4"/>
    <p:sldId id="272" r:id="rId5"/>
    <p:sldId id="262" r:id="rId6"/>
    <p:sldId id="263" r:id="rId7"/>
    <p:sldId id="282" r:id="rId8"/>
    <p:sldId id="283" r:id="rId9"/>
    <p:sldId id="284" r:id="rId10"/>
    <p:sldId id="285" r:id="rId11"/>
    <p:sldId id="261" r:id="rId12"/>
    <p:sldId id="266" r:id="rId13"/>
    <p:sldId id="267" r:id="rId14"/>
    <p:sldId id="268" r:id="rId15"/>
    <p:sldId id="269" r:id="rId16"/>
    <p:sldId id="281" r:id="rId17"/>
    <p:sldId id="286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FECB4D8-DB02-4DC6-A0A2-4F2EBAE1DC90}" styleName="Средний стиль 1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818" autoAdjust="0"/>
  </p:normalViewPr>
  <p:slideViewPr>
    <p:cSldViewPr snapToGrid="0">
      <p:cViewPr varScale="1">
        <p:scale>
          <a:sx n="61" d="100"/>
          <a:sy n="61" d="100"/>
        </p:scale>
        <p:origin x="-1038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EBFF87-3EDB-40C6-AD8A-6D22FE1AA7FC}" type="doc">
      <dgm:prSet loTypeId="urn:microsoft.com/office/officeart/2005/8/layout/hierarchy1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2F738CBD-1451-4B2B-BC03-FBCDA72777A6}">
      <dgm:prSet phldrT="[Текст]" custT="1"/>
      <dgm:spPr>
        <a:ln>
          <a:solidFill>
            <a:srgbClr val="FF0000"/>
          </a:solidFill>
        </a:ln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800" b="1" dirty="0"/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0" dirty="0">
              <a:latin typeface="+mj-lt"/>
            </a:rPr>
            <a:t>В МАОУ «Велижанская  СОШ» 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0" dirty="0">
              <a:latin typeface="+mj-lt"/>
            </a:rPr>
            <a:t>из 3</a:t>
          </a:r>
          <a:r>
            <a:rPr lang="en-US" sz="2400" b="0" dirty="0">
              <a:latin typeface="+mj-lt"/>
            </a:rPr>
            <a:t>7</a:t>
          </a:r>
          <a:r>
            <a:rPr lang="ru-RU" sz="2400" b="0" dirty="0">
              <a:latin typeface="+mj-lt"/>
            </a:rPr>
            <a:t>5 обучающихся: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500" dirty="0"/>
        </a:p>
        <a:p>
          <a:pPr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dirty="0"/>
        </a:p>
      </dgm:t>
    </dgm:pt>
    <dgm:pt modelId="{3CD500F4-C9C7-44D3-A8F4-9ACF07EA2AE5}" type="parTrans" cxnId="{62BEC5F8-BB50-4921-AD82-0D0821080598}">
      <dgm:prSet/>
      <dgm:spPr/>
      <dgm:t>
        <a:bodyPr/>
        <a:lstStyle/>
        <a:p>
          <a:endParaRPr lang="ru-RU"/>
        </a:p>
      </dgm:t>
    </dgm:pt>
    <dgm:pt modelId="{FD24084F-7084-455E-8E45-D1BD3C480471}" type="sibTrans" cxnId="{62BEC5F8-BB50-4921-AD82-0D0821080598}">
      <dgm:prSet/>
      <dgm:spPr/>
      <dgm:t>
        <a:bodyPr/>
        <a:lstStyle/>
        <a:p>
          <a:endParaRPr lang="ru-RU"/>
        </a:p>
      </dgm:t>
    </dgm:pt>
    <dgm:pt modelId="{E79E0C83-3829-4890-91E2-EF5C074A49F6}">
      <dgm:prSet phldrT="[Текст]" custT="1"/>
      <dgm:spPr/>
      <dgm:t>
        <a:bodyPr/>
        <a:lstStyle/>
        <a:p>
          <a:r>
            <a:rPr lang="ru-RU" sz="2400" b="0" dirty="0">
              <a:latin typeface="+mj-lt"/>
            </a:rPr>
            <a:t>100% охвачены </a:t>
          </a:r>
        </a:p>
        <a:p>
          <a:r>
            <a:rPr lang="ru-RU" sz="2400" b="0" dirty="0">
              <a:latin typeface="+mj-lt"/>
            </a:rPr>
            <a:t>общим образованием</a:t>
          </a:r>
        </a:p>
        <a:p>
          <a:r>
            <a:rPr lang="ru-RU" sz="2400" b="0" dirty="0">
              <a:latin typeface="+mj-lt"/>
            </a:rPr>
            <a:t>по предметам «Технология», «ОБЖ», «Информатика».</a:t>
          </a:r>
        </a:p>
      </dgm:t>
    </dgm:pt>
    <dgm:pt modelId="{C557F241-1625-41E9-9316-057C0F0DE180}" type="parTrans" cxnId="{0B70D4F5-84D7-449A-8F88-E8FF2047B5DC}">
      <dgm:prSet/>
      <dgm:spPr/>
      <dgm:t>
        <a:bodyPr/>
        <a:lstStyle/>
        <a:p>
          <a:endParaRPr lang="ru-RU"/>
        </a:p>
      </dgm:t>
    </dgm:pt>
    <dgm:pt modelId="{35EE2730-996E-41FD-9B05-462A64C8D0AD}" type="sibTrans" cxnId="{0B70D4F5-84D7-449A-8F88-E8FF2047B5DC}">
      <dgm:prSet/>
      <dgm:spPr/>
      <dgm:t>
        <a:bodyPr/>
        <a:lstStyle/>
        <a:p>
          <a:endParaRPr lang="ru-RU"/>
        </a:p>
      </dgm:t>
    </dgm:pt>
    <dgm:pt modelId="{3BCCEA19-D00F-41C8-B284-29E25280250A}">
      <dgm:prSet phldrT="[Текст]" custT="1"/>
      <dgm:spPr/>
      <dgm:t>
        <a:bodyPr/>
        <a:lstStyle/>
        <a:p>
          <a:r>
            <a:rPr lang="ru-RU" sz="2400" b="0" dirty="0">
              <a:latin typeface="+mj-lt"/>
            </a:rPr>
            <a:t>180 человек (</a:t>
          </a:r>
          <a:r>
            <a:rPr lang="en-US" sz="2400" b="0" dirty="0">
              <a:latin typeface="+mj-lt"/>
            </a:rPr>
            <a:t>70</a:t>
          </a:r>
          <a:r>
            <a:rPr lang="ru-RU" sz="2400" b="0" dirty="0">
              <a:latin typeface="+mj-lt"/>
            </a:rPr>
            <a:t>%)-дополнительным образованием на базе Центра </a:t>
          </a:r>
        </a:p>
      </dgm:t>
    </dgm:pt>
    <dgm:pt modelId="{99DBC49B-453F-4A1A-B27E-2E8147DD6B9B}" type="parTrans" cxnId="{F4A629CF-9CA6-462A-9630-8B85D27C2186}">
      <dgm:prSet/>
      <dgm:spPr/>
      <dgm:t>
        <a:bodyPr/>
        <a:lstStyle/>
        <a:p>
          <a:endParaRPr lang="ru-RU"/>
        </a:p>
      </dgm:t>
    </dgm:pt>
    <dgm:pt modelId="{15AB5355-B386-4392-B6F8-5530BEABF886}" type="sibTrans" cxnId="{F4A629CF-9CA6-462A-9630-8B85D27C2186}">
      <dgm:prSet/>
      <dgm:spPr/>
      <dgm:t>
        <a:bodyPr/>
        <a:lstStyle/>
        <a:p>
          <a:endParaRPr lang="ru-RU"/>
        </a:p>
      </dgm:t>
    </dgm:pt>
    <dgm:pt modelId="{03766439-B51E-4954-96F2-47FF6EEF37D8}" type="pres">
      <dgm:prSet presAssocID="{3AEBFF87-3EDB-40C6-AD8A-6D22FE1AA7F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D3B5C16-17C5-4AF8-9A88-B02CBF03D5C5}" type="pres">
      <dgm:prSet presAssocID="{2F738CBD-1451-4B2B-BC03-FBCDA72777A6}" presName="hierRoot1" presStyleCnt="0"/>
      <dgm:spPr/>
    </dgm:pt>
    <dgm:pt modelId="{D8D9CE96-FA80-420C-AF22-C1CFAF5768EF}" type="pres">
      <dgm:prSet presAssocID="{2F738CBD-1451-4B2B-BC03-FBCDA72777A6}" presName="composite" presStyleCnt="0"/>
      <dgm:spPr/>
    </dgm:pt>
    <dgm:pt modelId="{AE32D088-F756-44A3-8D63-3AF6EE8ED645}" type="pres">
      <dgm:prSet presAssocID="{2F738CBD-1451-4B2B-BC03-FBCDA72777A6}" presName="background" presStyleLbl="node0" presStyleIdx="0" presStyleCnt="1"/>
      <dgm:spPr>
        <a:solidFill>
          <a:srgbClr val="FF0000"/>
        </a:solidFill>
      </dgm:spPr>
    </dgm:pt>
    <dgm:pt modelId="{3167347C-750D-454E-832D-0C9F0D5B9E14}" type="pres">
      <dgm:prSet presAssocID="{2F738CBD-1451-4B2B-BC03-FBCDA72777A6}" presName="text" presStyleLbl="fgAcc0" presStyleIdx="0" presStyleCnt="1" custScaleX="132471" custScaleY="71771" custLinFactNeighborX="-1392" custLinFactNeighborY="-184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2EB7E7F-E170-42C3-826A-989DAD9A4F4E}" type="pres">
      <dgm:prSet presAssocID="{2F738CBD-1451-4B2B-BC03-FBCDA72777A6}" presName="hierChild2" presStyleCnt="0"/>
      <dgm:spPr/>
    </dgm:pt>
    <dgm:pt modelId="{22CA26D5-A59E-4814-9463-3BA218F31993}" type="pres">
      <dgm:prSet presAssocID="{C557F241-1625-41E9-9316-057C0F0DE180}" presName="Name10" presStyleLbl="parChTrans1D2" presStyleIdx="0" presStyleCnt="2"/>
      <dgm:spPr/>
      <dgm:t>
        <a:bodyPr/>
        <a:lstStyle/>
        <a:p>
          <a:endParaRPr lang="ru-RU"/>
        </a:p>
      </dgm:t>
    </dgm:pt>
    <dgm:pt modelId="{FA64A102-1986-4523-BE6B-E51EBC2E77CB}" type="pres">
      <dgm:prSet presAssocID="{E79E0C83-3829-4890-91E2-EF5C074A49F6}" presName="hierRoot2" presStyleCnt="0"/>
      <dgm:spPr/>
    </dgm:pt>
    <dgm:pt modelId="{69D0F41A-5214-49F7-818F-172AE75DB686}" type="pres">
      <dgm:prSet presAssocID="{E79E0C83-3829-4890-91E2-EF5C074A49F6}" presName="composite2" presStyleCnt="0"/>
      <dgm:spPr/>
    </dgm:pt>
    <dgm:pt modelId="{F73C69FE-6099-43D3-86A2-2BA4F0CCD7A2}" type="pres">
      <dgm:prSet presAssocID="{E79E0C83-3829-4890-91E2-EF5C074A49F6}" presName="background2" presStyleLbl="node2" presStyleIdx="0" presStyleCnt="2"/>
      <dgm:spPr>
        <a:solidFill>
          <a:srgbClr val="FF0000"/>
        </a:solidFill>
      </dgm:spPr>
    </dgm:pt>
    <dgm:pt modelId="{43BD195C-E4EA-4F49-A7F8-0FF650DD530B}" type="pres">
      <dgm:prSet presAssocID="{E79E0C83-3829-4890-91E2-EF5C074A49F6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7565B4E-E8D0-421A-A2FA-D8ACA423C06C}" type="pres">
      <dgm:prSet presAssocID="{E79E0C83-3829-4890-91E2-EF5C074A49F6}" presName="hierChild3" presStyleCnt="0"/>
      <dgm:spPr/>
    </dgm:pt>
    <dgm:pt modelId="{002BB3EC-9F67-4B28-9B0F-7D0853D64639}" type="pres">
      <dgm:prSet presAssocID="{99DBC49B-453F-4A1A-B27E-2E8147DD6B9B}" presName="Name10" presStyleLbl="parChTrans1D2" presStyleIdx="1" presStyleCnt="2"/>
      <dgm:spPr/>
      <dgm:t>
        <a:bodyPr/>
        <a:lstStyle/>
        <a:p>
          <a:endParaRPr lang="ru-RU"/>
        </a:p>
      </dgm:t>
    </dgm:pt>
    <dgm:pt modelId="{0D573598-DBCD-4578-9C04-270B7EFAA74C}" type="pres">
      <dgm:prSet presAssocID="{3BCCEA19-D00F-41C8-B284-29E25280250A}" presName="hierRoot2" presStyleCnt="0"/>
      <dgm:spPr/>
    </dgm:pt>
    <dgm:pt modelId="{C5F3E85F-E43B-4EC4-BA3E-CE97BED0B3CB}" type="pres">
      <dgm:prSet presAssocID="{3BCCEA19-D00F-41C8-B284-29E25280250A}" presName="composite2" presStyleCnt="0"/>
      <dgm:spPr/>
    </dgm:pt>
    <dgm:pt modelId="{DCDF444F-B832-4BA8-A079-38181DA24B63}" type="pres">
      <dgm:prSet presAssocID="{3BCCEA19-D00F-41C8-B284-29E25280250A}" presName="background2" presStyleLbl="node2" presStyleIdx="1" presStyleCnt="2"/>
      <dgm:spPr>
        <a:solidFill>
          <a:srgbClr val="FF0000"/>
        </a:solidFill>
      </dgm:spPr>
    </dgm:pt>
    <dgm:pt modelId="{D3CB7B86-710F-407C-80CC-ADD1349BDEB9}" type="pres">
      <dgm:prSet presAssocID="{3BCCEA19-D00F-41C8-B284-29E25280250A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8D8BC42-5609-44C9-8198-9E2A70B068BA}" type="pres">
      <dgm:prSet presAssocID="{3BCCEA19-D00F-41C8-B284-29E25280250A}" presName="hierChild3" presStyleCnt="0"/>
      <dgm:spPr/>
    </dgm:pt>
  </dgm:ptLst>
  <dgm:cxnLst>
    <dgm:cxn modelId="{0B70D4F5-84D7-449A-8F88-E8FF2047B5DC}" srcId="{2F738CBD-1451-4B2B-BC03-FBCDA72777A6}" destId="{E79E0C83-3829-4890-91E2-EF5C074A49F6}" srcOrd="0" destOrd="0" parTransId="{C557F241-1625-41E9-9316-057C0F0DE180}" sibTransId="{35EE2730-996E-41FD-9B05-462A64C8D0AD}"/>
    <dgm:cxn modelId="{F4A629CF-9CA6-462A-9630-8B85D27C2186}" srcId="{2F738CBD-1451-4B2B-BC03-FBCDA72777A6}" destId="{3BCCEA19-D00F-41C8-B284-29E25280250A}" srcOrd="1" destOrd="0" parTransId="{99DBC49B-453F-4A1A-B27E-2E8147DD6B9B}" sibTransId="{15AB5355-B386-4392-B6F8-5530BEABF886}"/>
    <dgm:cxn modelId="{125A0047-50F7-4A73-83EA-C2F476FAD1BE}" type="presOf" srcId="{E79E0C83-3829-4890-91E2-EF5C074A49F6}" destId="{43BD195C-E4EA-4F49-A7F8-0FF650DD530B}" srcOrd="0" destOrd="0" presId="urn:microsoft.com/office/officeart/2005/8/layout/hierarchy1"/>
    <dgm:cxn modelId="{729B18CD-4D42-4D93-8A3E-7895648E8009}" type="presOf" srcId="{3BCCEA19-D00F-41C8-B284-29E25280250A}" destId="{D3CB7B86-710F-407C-80CC-ADD1349BDEB9}" srcOrd="0" destOrd="0" presId="urn:microsoft.com/office/officeart/2005/8/layout/hierarchy1"/>
    <dgm:cxn modelId="{18C3B844-870D-44B8-865B-88DA42CC4D47}" type="presOf" srcId="{C557F241-1625-41E9-9316-057C0F0DE180}" destId="{22CA26D5-A59E-4814-9463-3BA218F31993}" srcOrd="0" destOrd="0" presId="urn:microsoft.com/office/officeart/2005/8/layout/hierarchy1"/>
    <dgm:cxn modelId="{F3177A01-EB9F-4C2F-83A9-098C01AA4C22}" type="presOf" srcId="{3AEBFF87-3EDB-40C6-AD8A-6D22FE1AA7FC}" destId="{03766439-B51E-4954-96F2-47FF6EEF37D8}" srcOrd="0" destOrd="0" presId="urn:microsoft.com/office/officeart/2005/8/layout/hierarchy1"/>
    <dgm:cxn modelId="{B2351FDF-B06F-46DF-A27D-6EAA729DD8AA}" type="presOf" srcId="{99DBC49B-453F-4A1A-B27E-2E8147DD6B9B}" destId="{002BB3EC-9F67-4B28-9B0F-7D0853D64639}" srcOrd="0" destOrd="0" presId="urn:microsoft.com/office/officeart/2005/8/layout/hierarchy1"/>
    <dgm:cxn modelId="{62BEC5F8-BB50-4921-AD82-0D0821080598}" srcId="{3AEBFF87-3EDB-40C6-AD8A-6D22FE1AA7FC}" destId="{2F738CBD-1451-4B2B-BC03-FBCDA72777A6}" srcOrd="0" destOrd="0" parTransId="{3CD500F4-C9C7-44D3-A8F4-9ACF07EA2AE5}" sibTransId="{FD24084F-7084-455E-8E45-D1BD3C480471}"/>
    <dgm:cxn modelId="{45730745-3F36-435C-AAEF-AA177CA912AD}" type="presOf" srcId="{2F738CBD-1451-4B2B-BC03-FBCDA72777A6}" destId="{3167347C-750D-454E-832D-0C9F0D5B9E14}" srcOrd="0" destOrd="0" presId="urn:microsoft.com/office/officeart/2005/8/layout/hierarchy1"/>
    <dgm:cxn modelId="{7E91319D-F039-4D0B-A9E4-A6FEF25A0AC4}" type="presParOf" srcId="{03766439-B51E-4954-96F2-47FF6EEF37D8}" destId="{CD3B5C16-17C5-4AF8-9A88-B02CBF03D5C5}" srcOrd="0" destOrd="0" presId="urn:microsoft.com/office/officeart/2005/8/layout/hierarchy1"/>
    <dgm:cxn modelId="{2E776F9B-84A8-443E-8E61-C89658B4DE40}" type="presParOf" srcId="{CD3B5C16-17C5-4AF8-9A88-B02CBF03D5C5}" destId="{D8D9CE96-FA80-420C-AF22-C1CFAF5768EF}" srcOrd="0" destOrd="0" presId="urn:microsoft.com/office/officeart/2005/8/layout/hierarchy1"/>
    <dgm:cxn modelId="{344A5F24-C7ED-4831-BE85-2FA0ED1CB94F}" type="presParOf" srcId="{D8D9CE96-FA80-420C-AF22-C1CFAF5768EF}" destId="{AE32D088-F756-44A3-8D63-3AF6EE8ED645}" srcOrd="0" destOrd="0" presId="urn:microsoft.com/office/officeart/2005/8/layout/hierarchy1"/>
    <dgm:cxn modelId="{024EAC74-5230-4390-93FC-141307851FCB}" type="presParOf" srcId="{D8D9CE96-FA80-420C-AF22-C1CFAF5768EF}" destId="{3167347C-750D-454E-832D-0C9F0D5B9E14}" srcOrd="1" destOrd="0" presId="urn:microsoft.com/office/officeart/2005/8/layout/hierarchy1"/>
    <dgm:cxn modelId="{56D7897A-0BE4-4755-B43D-69F953C5F409}" type="presParOf" srcId="{CD3B5C16-17C5-4AF8-9A88-B02CBF03D5C5}" destId="{B2EB7E7F-E170-42C3-826A-989DAD9A4F4E}" srcOrd="1" destOrd="0" presId="urn:microsoft.com/office/officeart/2005/8/layout/hierarchy1"/>
    <dgm:cxn modelId="{D0D31921-17CF-4736-A68A-44F466E8B2A6}" type="presParOf" srcId="{B2EB7E7F-E170-42C3-826A-989DAD9A4F4E}" destId="{22CA26D5-A59E-4814-9463-3BA218F31993}" srcOrd="0" destOrd="0" presId="urn:microsoft.com/office/officeart/2005/8/layout/hierarchy1"/>
    <dgm:cxn modelId="{B955CCCA-B5B8-4806-8AD5-AEF79B9427C5}" type="presParOf" srcId="{B2EB7E7F-E170-42C3-826A-989DAD9A4F4E}" destId="{FA64A102-1986-4523-BE6B-E51EBC2E77CB}" srcOrd="1" destOrd="0" presId="urn:microsoft.com/office/officeart/2005/8/layout/hierarchy1"/>
    <dgm:cxn modelId="{AD51CA71-2701-456F-92C1-7A08D1B900EE}" type="presParOf" srcId="{FA64A102-1986-4523-BE6B-E51EBC2E77CB}" destId="{69D0F41A-5214-49F7-818F-172AE75DB686}" srcOrd="0" destOrd="0" presId="urn:microsoft.com/office/officeart/2005/8/layout/hierarchy1"/>
    <dgm:cxn modelId="{6F742BE4-41BE-4065-B2C7-84B53AC642F0}" type="presParOf" srcId="{69D0F41A-5214-49F7-818F-172AE75DB686}" destId="{F73C69FE-6099-43D3-86A2-2BA4F0CCD7A2}" srcOrd="0" destOrd="0" presId="urn:microsoft.com/office/officeart/2005/8/layout/hierarchy1"/>
    <dgm:cxn modelId="{EE54D61D-72E4-4B25-8B99-6365B5297E02}" type="presParOf" srcId="{69D0F41A-5214-49F7-818F-172AE75DB686}" destId="{43BD195C-E4EA-4F49-A7F8-0FF650DD530B}" srcOrd="1" destOrd="0" presId="urn:microsoft.com/office/officeart/2005/8/layout/hierarchy1"/>
    <dgm:cxn modelId="{1FA71948-F86B-4FC8-B13C-4E6FD471EF31}" type="presParOf" srcId="{FA64A102-1986-4523-BE6B-E51EBC2E77CB}" destId="{47565B4E-E8D0-421A-A2FA-D8ACA423C06C}" srcOrd="1" destOrd="0" presId="urn:microsoft.com/office/officeart/2005/8/layout/hierarchy1"/>
    <dgm:cxn modelId="{CF29FDAA-5FAF-4201-8F9C-EB142C90675C}" type="presParOf" srcId="{B2EB7E7F-E170-42C3-826A-989DAD9A4F4E}" destId="{002BB3EC-9F67-4B28-9B0F-7D0853D64639}" srcOrd="2" destOrd="0" presId="urn:microsoft.com/office/officeart/2005/8/layout/hierarchy1"/>
    <dgm:cxn modelId="{699DF90F-A9D0-4394-95FB-1A5A192E9418}" type="presParOf" srcId="{B2EB7E7F-E170-42C3-826A-989DAD9A4F4E}" destId="{0D573598-DBCD-4578-9C04-270B7EFAA74C}" srcOrd="3" destOrd="0" presId="urn:microsoft.com/office/officeart/2005/8/layout/hierarchy1"/>
    <dgm:cxn modelId="{F3920496-8BD1-4070-946C-D55E28C93938}" type="presParOf" srcId="{0D573598-DBCD-4578-9C04-270B7EFAA74C}" destId="{C5F3E85F-E43B-4EC4-BA3E-CE97BED0B3CB}" srcOrd="0" destOrd="0" presId="urn:microsoft.com/office/officeart/2005/8/layout/hierarchy1"/>
    <dgm:cxn modelId="{0925E9E1-5982-4F5A-9BD9-076A66CAF099}" type="presParOf" srcId="{C5F3E85F-E43B-4EC4-BA3E-CE97BED0B3CB}" destId="{DCDF444F-B832-4BA8-A079-38181DA24B63}" srcOrd="0" destOrd="0" presId="urn:microsoft.com/office/officeart/2005/8/layout/hierarchy1"/>
    <dgm:cxn modelId="{07FD0339-5616-445E-823E-30AE1793E024}" type="presParOf" srcId="{C5F3E85F-E43B-4EC4-BA3E-CE97BED0B3CB}" destId="{D3CB7B86-710F-407C-80CC-ADD1349BDEB9}" srcOrd="1" destOrd="0" presId="urn:microsoft.com/office/officeart/2005/8/layout/hierarchy1"/>
    <dgm:cxn modelId="{0D8EAD0A-3A3B-46EC-9899-FB3B59D66501}" type="presParOf" srcId="{0D573598-DBCD-4578-9C04-270B7EFAA74C}" destId="{D8D8BC42-5609-44C9-8198-9E2A70B068B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02BB3EC-9F67-4B28-9B0F-7D0853D64639}">
      <dsp:nvSpPr>
        <dsp:cNvPr id="0" name=""/>
        <dsp:cNvSpPr/>
      </dsp:nvSpPr>
      <dsp:spPr>
        <a:xfrm>
          <a:off x="5045121" y="1739818"/>
          <a:ext cx="2447775" cy="11848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22010"/>
              </a:lnTo>
              <a:lnTo>
                <a:pt x="2447775" y="822010"/>
              </a:lnTo>
              <a:lnTo>
                <a:pt x="2447775" y="1184806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CA26D5-A59E-4814-9463-3BA218F31993}">
      <dsp:nvSpPr>
        <dsp:cNvPr id="0" name=""/>
        <dsp:cNvSpPr/>
      </dsp:nvSpPr>
      <dsp:spPr>
        <a:xfrm>
          <a:off x="2706374" y="1739818"/>
          <a:ext cx="2338747" cy="1184806"/>
        </a:xfrm>
        <a:custGeom>
          <a:avLst/>
          <a:gdLst/>
          <a:ahLst/>
          <a:cxnLst/>
          <a:rect l="0" t="0" r="0" b="0"/>
          <a:pathLst>
            <a:path>
              <a:moveTo>
                <a:pt x="2338747" y="0"/>
              </a:moveTo>
              <a:lnTo>
                <a:pt x="2338747" y="822010"/>
              </a:lnTo>
              <a:lnTo>
                <a:pt x="0" y="822010"/>
              </a:lnTo>
              <a:lnTo>
                <a:pt x="0" y="1184806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32D088-F756-44A3-8D63-3AF6EE8ED645}">
      <dsp:nvSpPr>
        <dsp:cNvPr id="0" name=""/>
        <dsp:cNvSpPr/>
      </dsp:nvSpPr>
      <dsp:spPr>
        <a:xfrm>
          <a:off x="2451176" y="-44994"/>
          <a:ext cx="5187890" cy="1784812"/>
        </a:xfrm>
        <a:prstGeom prst="roundRect">
          <a:avLst>
            <a:gd name="adj" fmla="val 10000"/>
          </a:avLst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67347C-750D-454E-832D-0C9F0D5B9E14}">
      <dsp:nvSpPr>
        <dsp:cNvPr id="0" name=""/>
        <dsp:cNvSpPr/>
      </dsp:nvSpPr>
      <dsp:spPr>
        <a:xfrm>
          <a:off x="2886314" y="368386"/>
          <a:ext cx="5187890" cy="17848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800" b="1" kern="1200" dirty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0" kern="1200" dirty="0">
              <a:latin typeface="+mj-lt"/>
            </a:rPr>
            <a:t>В МАОУ «Велижанская  СОШ» 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0" kern="1200" dirty="0">
              <a:latin typeface="+mj-lt"/>
            </a:rPr>
            <a:t>из 3</a:t>
          </a:r>
          <a:r>
            <a:rPr lang="en-US" sz="2400" b="0" kern="1200" dirty="0">
              <a:latin typeface="+mj-lt"/>
            </a:rPr>
            <a:t>7</a:t>
          </a:r>
          <a:r>
            <a:rPr lang="ru-RU" sz="2400" b="0" kern="1200" dirty="0">
              <a:latin typeface="+mj-lt"/>
            </a:rPr>
            <a:t>5 обучающихся: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500" kern="1200" dirty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 dirty="0"/>
        </a:p>
      </dsp:txBody>
      <dsp:txXfrm>
        <a:off x="2886314" y="368386"/>
        <a:ext cx="5187890" cy="1784812"/>
      </dsp:txXfrm>
    </dsp:sp>
    <dsp:sp modelId="{F73C69FE-6099-43D3-86A2-2BA4F0CCD7A2}">
      <dsp:nvSpPr>
        <dsp:cNvPr id="0" name=""/>
        <dsp:cNvSpPr/>
      </dsp:nvSpPr>
      <dsp:spPr>
        <a:xfrm>
          <a:off x="748251" y="2924625"/>
          <a:ext cx="3916246" cy="2486816"/>
        </a:xfrm>
        <a:prstGeom prst="roundRect">
          <a:avLst>
            <a:gd name="adj" fmla="val 10000"/>
          </a:avLst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BD195C-E4EA-4F49-A7F8-0FF650DD530B}">
      <dsp:nvSpPr>
        <dsp:cNvPr id="0" name=""/>
        <dsp:cNvSpPr/>
      </dsp:nvSpPr>
      <dsp:spPr>
        <a:xfrm>
          <a:off x="1183389" y="3338006"/>
          <a:ext cx="3916246" cy="24868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>
              <a:latin typeface="+mj-lt"/>
            </a:rPr>
            <a:t>100% охвачены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>
              <a:latin typeface="+mj-lt"/>
            </a:rPr>
            <a:t>общим образованием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>
              <a:latin typeface="+mj-lt"/>
            </a:rPr>
            <a:t>по предметам «Технология», «ОБЖ», «Информатика».</a:t>
          </a:r>
        </a:p>
      </dsp:txBody>
      <dsp:txXfrm>
        <a:off x="1183389" y="3338006"/>
        <a:ext cx="3916246" cy="2486816"/>
      </dsp:txXfrm>
    </dsp:sp>
    <dsp:sp modelId="{DCDF444F-B832-4BA8-A079-38181DA24B63}">
      <dsp:nvSpPr>
        <dsp:cNvPr id="0" name=""/>
        <dsp:cNvSpPr/>
      </dsp:nvSpPr>
      <dsp:spPr>
        <a:xfrm>
          <a:off x="5534774" y="2924625"/>
          <a:ext cx="3916246" cy="2486816"/>
        </a:xfrm>
        <a:prstGeom prst="roundRect">
          <a:avLst>
            <a:gd name="adj" fmla="val 10000"/>
          </a:avLst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CB7B86-710F-407C-80CC-ADD1349BDEB9}">
      <dsp:nvSpPr>
        <dsp:cNvPr id="0" name=""/>
        <dsp:cNvSpPr/>
      </dsp:nvSpPr>
      <dsp:spPr>
        <a:xfrm>
          <a:off x="5969912" y="3338006"/>
          <a:ext cx="3916246" cy="24868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>
              <a:latin typeface="+mj-lt"/>
            </a:rPr>
            <a:t>180 человек (</a:t>
          </a:r>
          <a:r>
            <a:rPr lang="en-US" sz="2400" b="0" kern="1200" dirty="0">
              <a:latin typeface="+mj-lt"/>
            </a:rPr>
            <a:t>70</a:t>
          </a:r>
          <a:r>
            <a:rPr lang="ru-RU" sz="2400" b="0" kern="1200" dirty="0">
              <a:latin typeface="+mj-lt"/>
            </a:rPr>
            <a:t>%)-дополнительным образованием на базе Центра </a:t>
          </a:r>
        </a:p>
      </dsp:txBody>
      <dsp:txXfrm>
        <a:off x="5969912" y="3338006"/>
        <a:ext cx="3916246" cy="24868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480C5-BBA7-4B72-B548-7D3005782AE5}" type="datetimeFigureOut">
              <a:rPr lang="ru-RU" smtClean="0"/>
              <a:pPr/>
              <a:t>27.08.2020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66954-AD7F-40FE-AEC0-A26CD683D4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73827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480C5-BBA7-4B72-B548-7D3005782AE5}" type="datetimeFigureOut">
              <a:rPr lang="ru-RU" smtClean="0"/>
              <a:pPr/>
              <a:t>27.08.2020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66954-AD7F-40FE-AEC0-A26CD683D4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8238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480C5-BBA7-4B72-B548-7D3005782AE5}" type="datetimeFigureOut">
              <a:rPr lang="ru-RU" smtClean="0"/>
              <a:pPr/>
              <a:t>27.08.2020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66954-AD7F-40FE-AEC0-A26CD683D4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99493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480C5-BBA7-4B72-B548-7D3005782AE5}" type="datetimeFigureOut">
              <a:rPr lang="ru-RU" smtClean="0"/>
              <a:pPr/>
              <a:t>27.08.2020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66954-AD7F-40FE-AEC0-A26CD683D4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31881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480C5-BBA7-4B72-B548-7D3005782AE5}" type="datetimeFigureOut">
              <a:rPr lang="ru-RU" smtClean="0"/>
              <a:pPr/>
              <a:t>27.08.2020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66954-AD7F-40FE-AEC0-A26CD683D4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00761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480C5-BBA7-4B72-B548-7D3005782AE5}" type="datetimeFigureOut">
              <a:rPr lang="ru-RU" smtClean="0"/>
              <a:pPr/>
              <a:t>27.08.2020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66954-AD7F-40FE-AEC0-A26CD683D4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11820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480C5-BBA7-4B72-B548-7D3005782AE5}" type="datetimeFigureOut">
              <a:rPr lang="ru-RU" smtClean="0"/>
              <a:pPr/>
              <a:t>27.08.2020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66954-AD7F-40FE-AEC0-A26CD683D4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97904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480C5-BBA7-4B72-B548-7D3005782AE5}" type="datetimeFigureOut">
              <a:rPr lang="ru-RU" smtClean="0"/>
              <a:pPr/>
              <a:t>27.08.2020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66954-AD7F-40FE-AEC0-A26CD683D4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53308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480C5-BBA7-4B72-B548-7D3005782AE5}" type="datetimeFigureOut">
              <a:rPr lang="ru-RU" smtClean="0"/>
              <a:pPr/>
              <a:t>27.08.2020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66954-AD7F-40FE-AEC0-A26CD683D4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77898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480C5-BBA7-4B72-B548-7D3005782AE5}" type="datetimeFigureOut">
              <a:rPr lang="ru-RU" smtClean="0"/>
              <a:pPr/>
              <a:t>27.08.2020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66954-AD7F-40FE-AEC0-A26CD683D4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11189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480C5-BBA7-4B72-B548-7D3005782AE5}" type="datetimeFigureOut">
              <a:rPr lang="ru-RU" smtClean="0"/>
              <a:pPr/>
              <a:t>27.08.2020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66954-AD7F-40FE-AEC0-A26CD683D4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24557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F480C5-BBA7-4B72-B548-7D3005782AE5}" type="datetimeFigureOut">
              <a:rPr lang="ru-RU" smtClean="0"/>
              <a:pPr/>
              <a:t>27.08.2020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66954-AD7F-40FE-AEC0-A26CD683D4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83601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7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6.pn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2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1146DF7F-27D9-4CFB-A878-C0AB221EFA2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39001" y="2274397"/>
            <a:ext cx="5208868" cy="347375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82690" y="2461683"/>
            <a:ext cx="6096000" cy="20994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01930" marR="1003300" algn="ctr">
              <a:lnSpc>
                <a:spcPct val="103000"/>
              </a:lnSpc>
              <a:spcBef>
                <a:spcPts val="1105"/>
              </a:spcBef>
              <a:spcAft>
                <a:spcPts val="0"/>
              </a:spcAft>
            </a:pPr>
            <a:r>
              <a:rPr lang="ru-RU" sz="3200" b="1" dirty="0">
                <a:solidFill>
                  <a:srgbClr val="FF0000"/>
                </a:solidFill>
              </a:rPr>
              <a:t>Реализация проекта «Современная школа» </a:t>
            </a:r>
            <a:br>
              <a:rPr lang="ru-RU" sz="3200" b="1" dirty="0">
                <a:solidFill>
                  <a:srgbClr val="FF0000"/>
                </a:solidFill>
              </a:rPr>
            </a:br>
            <a:r>
              <a:rPr lang="ru-RU" sz="3200" b="1" dirty="0">
                <a:solidFill>
                  <a:srgbClr val="FF0000"/>
                </a:solidFill>
              </a:rPr>
              <a:t>в МАОУ «Велижанская СОШ»</a:t>
            </a:r>
            <a:endParaRPr lang="ru-RU" sz="32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691578" y="402952"/>
            <a:ext cx="1052256" cy="855662"/>
            <a:chOff x="833" y="233"/>
            <a:chExt cx="1058" cy="988"/>
          </a:xfrm>
        </p:grpSpPr>
        <p:sp>
          <p:nvSpPr>
            <p:cNvPr id="6" name="Freeform 29"/>
            <p:cNvSpPr>
              <a:spLocks/>
            </p:cNvSpPr>
            <p:nvPr/>
          </p:nvSpPr>
          <p:spPr bwMode="auto">
            <a:xfrm>
              <a:off x="853" y="253"/>
              <a:ext cx="1017" cy="948"/>
            </a:xfrm>
            <a:custGeom>
              <a:avLst/>
              <a:gdLst>
                <a:gd name="T0" fmla="+- 0 1362 853"/>
                <a:gd name="T1" fmla="*/ T0 w 1017"/>
                <a:gd name="T2" fmla="+- 0 1200 253"/>
                <a:gd name="T3" fmla="*/ 1200 h 948"/>
                <a:gd name="T4" fmla="+- 0 1425 853"/>
                <a:gd name="T5" fmla="*/ T4 w 1017"/>
                <a:gd name="T6" fmla="+- 0 1197 253"/>
                <a:gd name="T7" fmla="*/ 1197 h 948"/>
                <a:gd name="T8" fmla="+- 0 1487 853"/>
                <a:gd name="T9" fmla="*/ T8 w 1017"/>
                <a:gd name="T10" fmla="+- 0 1186 253"/>
                <a:gd name="T11" fmla="*/ 1186 h 948"/>
                <a:gd name="T12" fmla="+- 0 1545 853"/>
                <a:gd name="T13" fmla="*/ T12 w 1017"/>
                <a:gd name="T14" fmla="+- 0 1169 253"/>
                <a:gd name="T15" fmla="*/ 1169 h 948"/>
                <a:gd name="T16" fmla="+- 0 1601 853"/>
                <a:gd name="T17" fmla="*/ T16 w 1017"/>
                <a:gd name="T18" fmla="+- 0 1145 253"/>
                <a:gd name="T19" fmla="*/ 1145 h 948"/>
                <a:gd name="T20" fmla="+- 0 1699 853"/>
                <a:gd name="T21" fmla="*/ T20 w 1017"/>
                <a:gd name="T22" fmla="+- 0 1081 253"/>
                <a:gd name="T23" fmla="*/ 1081 h 948"/>
                <a:gd name="T24" fmla="+- 0 1779 853"/>
                <a:gd name="T25" fmla="*/ T24 w 1017"/>
                <a:gd name="T26" fmla="+- 0 997 253"/>
                <a:gd name="T27" fmla="*/ 997 h 948"/>
                <a:gd name="T28" fmla="+- 0 1836 853"/>
                <a:gd name="T29" fmla="*/ T28 w 1017"/>
                <a:gd name="T30" fmla="+- 0 898 253"/>
                <a:gd name="T31" fmla="*/ 898 h 948"/>
                <a:gd name="T32" fmla="+- 0 1866 853"/>
                <a:gd name="T33" fmla="*/ T32 w 1017"/>
                <a:gd name="T34" fmla="+- 0 786 253"/>
                <a:gd name="T35" fmla="*/ 786 h 948"/>
                <a:gd name="T36" fmla="+- 0 1870 853"/>
                <a:gd name="T37" fmla="*/ T36 w 1017"/>
                <a:gd name="T38" fmla="+- 0 727 253"/>
                <a:gd name="T39" fmla="*/ 727 h 948"/>
                <a:gd name="T40" fmla="+- 0 1866 853"/>
                <a:gd name="T41" fmla="*/ T40 w 1017"/>
                <a:gd name="T42" fmla="+- 0 667 253"/>
                <a:gd name="T43" fmla="*/ 667 h 948"/>
                <a:gd name="T44" fmla="+- 0 1836 853"/>
                <a:gd name="T45" fmla="*/ T44 w 1017"/>
                <a:gd name="T46" fmla="+- 0 556 253"/>
                <a:gd name="T47" fmla="*/ 556 h 948"/>
                <a:gd name="T48" fmla="+- 0 1779 853"/>
                <a:gd name="T49" fmla="*/ T48 w 1017"/>
                <a:gd name="T50" fmla="+- 0 456 253"/>
                <a:gd name="T51" fmla="*/ 456 h 948"/>
                <a:gd name="T52" fmla="+- 0 1699 853"/>
                <a:gd name="T53" fmla="*/ T52 w 1017"/>
                <a:gd name="T54" fmla="+- 0 373 253"/>
                <a:gd name="T55" fmla="*/ 373 h 948"/>
                <a:gd name="T56" fmla="+- 0 1601 853"/>
                <a:gd name="T57" fmla="*/ T56 w 1017"/>
                <a:gd name="T58" fmla="+- 0 309 253"/>
                <a:gd name="T59" fmla="*/ 309 h 948"/>
                <a:gd name="T60" fmla="+- 0 1545 853"/>
                <a:gd name="T61" fmla="*/ T60 w 1017"/>
                <a:gd name="T62" fmla="+- 0 285 253"/>
                <a:gd name="T63" fmla="*/ 285 h 948"/>
                <a:gd name="T64" fmla="+- 0 1487 853"/>
                <a:gd name="T65" fmla="*/ T64 w 1017"/>
                <a:gd name="T66" fmla="+- 0 268 253"/>
                <a:gd name="T67" fmla="*/ 268 h 948"/>
                <a:gd name="T68" fmla="+- 0 1425 853"/>
                <a:gd name="T69" fmla="*/ T68 w 1017"/>
                <a:gd name="T70" fmla="+- 0 257 253"/>
                <a:gd name="T71" fmla="*/ 257 h 948"/>
                <a:gd name="T72" fmla="+- 0 1362 853"/>
                <a:gd name="T73" fmla="*/ T72 w 1017"/>
                <a:gd name="T74" fmla="+- 0 253 253"/>
                <a:gd name="T75" fmla="*/ 253 h 948"/>
                <a:gd name="T76" fmla="+- 0 1298 853"/>
                <a:gd name="T77" fmla="*/ T76 w 1017"/>
                <a:gd name="T78" fmla="+- 0 257 253"/>
                <a:gd name="T79" fmla="*/ 257 h 948"/>
                <a:gd name="T80" fmla="+- 0 1236 853"/>
                <a:gd name="T81" fmla="*/ T80 w 1017"/>
                <a:gd name="T82" fmla="+- 0 268 253"/>
                <a:gd name="T83" fmla="*/ 268 h 948"/>
                <a:gd name="T84" fmla="+- 0 1178 853"/>
                <a:gd name="T85" fmla="*/ T84 w 1017"/>
                <a:gd name="T86" fmla="+- 0 285 253"/>
                <a:gd name="T87" fmla="*/ 285 h 948"/>
                <a:gd name="T88" fmla="+- 0 1123 853"/>
                <a:gd name="T89" fmla="*/ T88 w 1017"/>
                <a:gd name="T90" fmla="+- 0 309 253"/>
                <a:gd name="T91" fmla="*/ 309 h 948"/>
                <a:gd name="T92" fmla="+- 0 1024 853"/>
                <a:gd name="T93" fmla="*/ T92 w 1017"/>
                <a:gd name="T94" fmla="+- 0 373 253"/>
                <a:gd name="T95" fmla="*/ 373 h 948"/>
                <a:gd name="T96" fmla="+- 0 944 853"/>
                <a:gd name="T97" fmla="*/ T96 w 1017"/>
                <a:gd name="T98" fmla="+- 0 456 253"/>
                <a:gd name="T99" fmla="*/ 456 h 948"/>
                <a:gd name="T100" fmla="+- 0 887 853"/>
                <a:gd name="T101" fmla="*/ T100 w 1017"/>
                <a:gd name="T102" fmla="+- 0 556 253"/>
                <a:gd name="T103" fmla="*/ 556 h 948"/>
                <a:gd name="T104" fmla="+- 0 857 853"/>
                <a:gd name="T105" fmla="*/ T104 w 1017"/>
                <a:gd name="T106" fmla="+- 0 667 253"/>
                <a:gd name="T107" fmla="*/ 667 h 948"/>
                <a:gd name="T108" fmla="+- 0 853 853"/>
                <a:gd name="T109" fmla="*/ T108 w 1017"/>
                <a:gd name="T110" fmla="+- 0 727 253"/>
                <a:gd name="T111" fmla="*/ 727 h 948"/>
                <a:gd name="T112" fmla="+- 0 857 853"/>
                <a:gd name="T113" fmla="*/ T112 w 1017"/>
                <a:gd name="T114" fmla="+- 0 786 253"/>
                <a:gd name="T115" fmla="*/ 786 h 948"/>
                <a:gd name="T116" fmla="+- 0 887 853"/>
                <a:gd name="T117" fmla="*/ T116 w 1017"/>
                <a:gd name="T118" fmla="+- 0 898 253"/>
                <a:gd name="T119" fmla="*/ 898 h 948"/>
                <a:gd name="T120" fmla="+- 0 944 853"/>
                <a:gd name="T121" fmla="*/ T120 w 1017"/>
                <a:gd name="T122" fmla="+- 0 997 253"/>
                <a:gd name="T123" fmla="*/ 997 h 948"/>
                <a:gd name="T124" fmla="+- 0 1024 853"/>
                <a:gd name="T125" fmla="*/ T124 w 1017"/>
                <a:gd name="T126" fmla="+- 0 1081 253"/>
                <a:gd name="T127" fmla="*/ 1081 h 948"/>
                <a:gd name="T128" fmla="+- 0 1123 853"/>
                <a:gd name="T129" fmla="*/ T128 w 1017"/>
                <a:gd name="T130" fmla="+- 0 1145 253"/>
                <a:gd name="T131" fmla="*/ 1145 h 948"/>
                <a:gd name="T132" fmla="+- 0 1178 853"/>
                <a:gd name="T133" fmla="*/ T132 w 1017"/>
                <a:gd name="T134" fmla="+- 0 1169 253"/>
                <a:gd name="T135" fmla="*/ 1169 h 948"/>
                <a:gd name="T136" fmla="+- 0 1236 853"/>
                <a:gd name="T137" fmla="*/ T136 w 1017"/>
                <a:gd name="T138" fmla="+- 0 1186 253"/>
                <a:gd name="T139" fmla="*/ 1186 h 948"/>
                <a:gd name="T140" fmla="+- 0 1298 853"/>
                <a:gd name="T141" fmla="*/ T140 w 1017"/>
                <a:gd name="T142" fmla="+- 0 1197 253"/>
                <a:gd name="T143" fmla="*/ 1197 h 948"/>
                <a:gd name="T144" fmla="+- 0 1362 853"/>
                <a:gd name="T145" fmla="*/ T144 w 1017"/>
                <a:gd name="T146" fmla="+- 0 1200 253"/>
                <a:gd name="T147" fmla="*/ 1200 h 94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</a:cxnLst>
              <a:rect l="0" t="0" r="r" b="b"/>
              <a:pathLst>
                <a:path w="1017" h="948">
                  <a:moveTo>
                    <a:pt x="509" y="947"/>
                  </a:moveTo>
                  <a:lnTo>
                    <a:pt x="572" y="944"/>
                  </a:lnTo>
                  <a:lnTo>
                    <a:pt x="634" y="933"/>
                  </a:lnTo>
                  <a:lnTo>
                    <a:pt x="692" y="916"/>
                  </a:lnTo>
                  <a:lnTo>
                    <a:pt x="748" y="892"/>
                  </a:lnTo>
                  <a:lnTo>
                    <a:pt x="846" y="828"/>
                  </a:lnTo>
                  <a:lnTo>
                    <a:pt x="926" y="744"/>
                  </a:lnTo>
                  <a:lnTo>
                    <a:pt x="983" y="645"/>
                  </a:lnTo>
                  <a:lnTo>
                    <a:pt x="1013" y="533"/>
                  </a:lnTo>
                  <a:lnTo>
                    <a:pt x="1017" y="474"/>
                  </a:lnTo>
                  <a:lnTo>
                    <a:pt x="1013" y="414"/>
                  </a:lnTo>
                  <a:lnTo>
                    <a:pt x="983" y="303"/>
                  </a:lnTo>
                  <a:lnTo>
                    <a:pt x="926" y="203"/>
                  </a:lnTo>
                  <a:lnTo>
                    <a:pt x="846" y="120"/>
                  </a:lnTo>
                  <a:lnTo>
                    <a:pt x="748" y="56"/>
                  </a:lnTo>
                  <a:lnTo>
                    <a:pt x="692" y="32"/>
                  </a:lnTo>
                  <a:lnTo>
                    <a:pt x="634" y="15"/>
                  </a:lnTo>
                  <a:lnTo>
                    <a:pt x="572" y="4"/>
                  </a:lnTo>
                  <a:lnTo>
                    <a:pt x="509" y="0"/>
                  </a:lnTo>
                  <a:lnTo>
                    <a:pt x="445" y="4"/>
                  </a:lnTo>
                  <a:lnTo>
                    <a:pt x="383" y="15"/>
                  </a:lnTo>
                  <a:lnTo>
                    <a:pt x="325" y="32"/>
                  </a:lnTo>
                  <a:lnTo>
                    <a:pt x="270" y="56"/>
                  </a:lnTo>
                  <a:lnTo>
                    <a:pt x="171" y="120"/>
                  </a:lnTo>
                  <a:lnTo>
                    <a:pt x="91" y="203"/>
                  </a:lnTo>
                  <a:lnTo>
                    <a:pt x="34" y="303"/>
                  </a:lnTo>
                  <a:lnTo>
                    <a:pt x="4" y="414"/>
                  </a:lnTo>
                  <a:lnTo>
                    <a:pt x="0" y="474"/>
                  </a:lnTo>
                  <a:lnTo>
                    <a:pt x="4" y="533"/>
                  </a:lnTo>
                  <a:lnTo>
                    <a:pt x="34" y="645"/>
                  </a:lnTo>
                  <a:lnTo>
                    <a:pt x="91" y="744"/>
                  </a:lnTo>
                  <a:lnTo>
                    <a:pt x="171" y="828"/>
                  </a:lnTo>
                  <a:lnTo>
                    <a:pt x="270" y="892"/>
                  </a:lnTo>
                  <a:lnTo>
                    <a:pt x="325" y="916"/>
                  </a:lnTo>
                  <a:lnTo>
                    <a:pt x="383" y="933"/>
                  </a:lnTo>
                  <a:lnTo>
                    <a:pt x="445" y="944"/>
                  </a:lnTo>
                  <a:lnTo>
                    <a:pt x="509" y="947"/>
                  </a:lnTo>
                  <a:close/>
                </a:path>
              </a:pathLst>
            </a:custGeom>
            <a:noFill/>
            <a:ln w="25908">
              <a:solidFill>
                <a:srgbClr val="0067AC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Freeform 28"/>
            <p:cNvSpPr>
              <a:spLocks/>
            </p:cNvSpPr>
            <p:nvPr/>
          </p:nvSpPr>
          <p:spPr bwMode="auto">
            <a:xfrm>
              <a:off x="1070" y="535"/>
              <a:ext cx="583" cy="451"/>
            </a:xfrm>
            <a:custGeom>
              <a:avLst/>
              <a:gdLst>
                <a:gd name="T0" fmla="+- 0 1653 1070"/>
                <a:gd name="T1" fmla="*/ T0 w 583"/>
                <a:gd name="T2" fmla="+- 0 565 535"/>
                <a:gd name="T3" fmla="*/ 565 h 451"/>
                <a:gd name="T4" fmla="+- 0 1650 1070"/>
                <a:gd name="T5" fmla="*/ T4 w 583"/>
                <a:gd name="T6" fmla="+- 0 553 535"/>
                <a:gd name="T7" fmla="*/ 553 h 451"/>
                <a:gd name="T8" fmla="+- 0 1643 1070"/>
                <a:gd name="T9" fmla="*/ T8 w 583"/>
                <a:gd name="T10" fmla="+- 0 544 535"/>
                <a:gd name="T11" fmla="*/ 544 h 451"/>
                <a:gd name="T12" fmla="+- 0 1632 1070"/>
                <a:gd name="T13" fmla="*/ T12 w 583"/>
                <a:gd name="T14" fmla="+- 0 538 535"/>
                <a:gd name="T15" fmla="*/ 538 h 451"/>
                <a:gd name="T16" fmla="+- 0 1619 1070"/>
                <a:gd name="T17" fmla="*/ T16 w 583"/>
                <a:gd name="T18" fmla="+- 0 535 535"/>
                <a:gd name="T19" fmla="*/ 535 h 451"/>
                <a:gd name="T20" fmla="+- 0 1590 1070"/>
                <a:gd name="T21" fmla="*/ T20 w 583"/>
                <a:gd name="T22" fmla="+- 0 535 535"/>
                <a:gd name="T23" fmla="*/ 535 h 451"/>
                <a:gd name="T24" fmla="+- 0 1590 1070"/>
                <a:gd name="T25" fmla="*/ T24 w 583"/>
                <a:gd name="T26" fmla="+- 0 550 535"/>
                <a:gd name="T27" fmla="*/ 550 h 451"/>
                <a:gd name="T28" fmla="+- 0 1629 1070"/>
                <a:gd name="T29" fmla="*/ T28 w 583"/>
                <a:gd name="T30" fmla="+- 0 550 535"/>
                <a:gd name="T31" fmla="*/ 550 h 451"/>
                <a:gd name="T32" fmla="+- 0 1637 1070"/>
                <a:gd name="T33" fmla="*/ T32 w 583"/>
                <a:gd name="T34" fmla="+- 0 557 535"/>
                <a:gd name="T35" fmla="*/ 557 h 451"/>
                <a:gd name="T36" fmla="+- 0 1637 1070"/>
                <a:gd name="T37" fmla="*/ T36 w 583"/>
                <a:gd name="T38" fmla="+- 0 932 535"/>
                <a:gd name="T39" fmla="*/ 932 h 451"/>
                <a:gd name="T40" fmla="+- 0 1629 1070"/>
                <a:gd name="T41" fmla="*/ T40 w 583"/>
                <a:gd name="T42" fmla="+- 0 939 535"/>
                <a:gd name="T43" fmla="*/ 939 h 451"/>
                <a:gd name="T44" fmla="+- 0 1400 1070"/>
                <a:gd name="T45" fmla="*/ T44 w 583"/>
                <a:gd name="T46" fmla="+- 0 939 535"/>
                <a:gd name="T47" fmla="*/ 939 h 451"/>
                <a:gd name="T48" fmla="+- 0 1397 1070"/>
                <a:gd name="T49" fmla="*/ T48 w 583"/>
                <a:gd name="T50" fmla="+- 0 942 535"/>
                <a:gd name="T51" fmla="*/ 942 h 451"/>
                <a:gd name="T52" fmla="+- 0 1397 1070"/>
                <a:gd name="T53" fmla="*/ T52 w 583"/>
                <a:gd name="T54" fmla="+- 0 969 535"/>
                <a:gd name="T55" fmla="*/ 969 h 451"/>
                <a:gd name="T56" fmla="+- 0 1394 1070"/>
                <a:gd name="T57" fmla="*/ T56 w 583"/>
                <a:gd name="T58" fmla="+- 0 971 535"/>
                <a:gd name="T59" fmla="*/ 971 h 451"/>
                <a:gd name="T60" fmla="+- 0 1330 1070"/>
                <a:gd name="T61" fmla="*/ T60 w 583"/>
                <a:gd name="T62" fmla="+- 0 971 535"/>
                <a:gd name="T63" fmla="*/ 971 h 451"/>
                <a:gd name="T64" fmla="+- 0 1326 1070"/>
                <a:gd name="T65" fmla="*/ T64 w 583"/>
                <a:gd name="T66" fmla="+- 0 969 535"/>
                <a:gd name="T67" fmla="*/ 969 h 451"/>
                <a:gd name="T68" fmla="+- 0 1326 1070"/>
                <a:gd name="T69" fmla="*/ T68 w 583"/>
                <a:gd name="T70" fmla="+- 0 942 535"/>
                <a:gd name="T71" fmla="*/ 942 h 451"/>
                <a:gd name="T72" fmla="+- 0 1323 1070"/>
                <a:gd name="T73" fmla="*/ T72 w 583"/>
                <a:gd name="T74" fmla="+- 0 939 535"/>
                <a:gd name="T75" fmla="*/ 939 h 451"/>
                <a:gd name="T76" fmla="+- 0 1094 1070"/>
                <a:gd name="T77" fmla="*/ T76 w 583"/>
                <a:gd name="T78" fmla="+- 0 939 535"/>
                <a:gd name="T79" fmla="*/ 939 h 451"/>
                <a:gd name="T80" fmla="+- 0 1086 1070"/>
                <a:gd name="T81" fmla="*/ T80 w 583"/>
                <a:gd name="T82" fmla="+- 0 932 535"/>
                <a:gd name="T83" fmla="*/ 932 h 451"/>
                <a:gd name="T84" fmla="+- 0 1086 1070"/>
                <a:gd name="T85" fmla="*/ T84 w 583"/>
                <a:gd name="T86" fmla="+- 0 557 535"/>
                <a:gd name="T87" fmla="*/ 557 h 451"/>
                <a:gd name="T88" fmla="+- 0 1094 1070"/>
                <a:gd name="T89" fmla="*/ T88 w 583"/>
                <a:gd name="T90" fmla="+- 0 550 535"/>
                <a:gd name="T91" fmla="*/ 550 h 451"/>
                <a:gd name="T92" fmla="+- 0 1133 1070"/>
                <a:gd name="T93" fmla="*/ T92 w 583"/>
                <a:gd name="T94" fmla="+- 0 550 535"/>
                <a:gd name="T95" fmla="*/ 550 h 451"/>
                <a:gd name="T96" fmla="+- 0 1133 1070"/>
                <a:gd name="T97" fmla="*/ T96 w 583"/>
                <a:gd name="T98" fmla="+- 0 535 535"/>
                <a:gd name="T99" fmla="*/ 535 h 451"/>
                <a:gd name="T100" fmla="+- 0 1104 1070"/>
                <a:gd name="T101" fmla="*/ T100 w 583"/>
                <a:gd name="T102" fmla="+- 0 535 535"/>
                <a:gd name="T103" fmla="*/ 535 h 451"/>
                <a:gd name="T104" fmla="+- 0 1091 1070"/>
                <a:gd name="T105" fmla="*/ T104 w 583"/>
                <a:gd name="T106" fmla="+- 0 538 535"/>
                <a:gd name="T107" fmla="*/ 538 h 451"/>
                <a:gd name="T108" fmla="+- 0 1080 1070"/>
                <a:gd name="T109" fmla="*/ T108 w 583"/>
                <a:gd name="T110" fmla="+- 0 544 535"/>
                <a:gd name="T111" fmla="*/ 544 h 451"/>
                <a:gd name="T112" fmla="+- 0 1073 1070"/>
                <a:gd name="T113" fmla="*/ T112 w 583"/>
                <a:gd name="T114" fmla="+- 0 553 535"/>
                <a:gd name="T115" fmla="*/ 553 h 451"/>
                <a:gd name="T116" fmla="+- 0 1070 1070"/>
                <a:gd name="T117" fmla="*/ T116 w 583"/>
                <a:gd name="T118" fmla="+- 0 565 535"/>
                <a:gd name="T119" fmla="*/ 565 h 451"/>
                <a:gd name="T120" fmla="+- 0 1070 1070"/>
                <a:gd name="T121" fmla="*/ T120 w 583"/>
                <a:gd name="T122" fmla="+- 0 924 535"/>
                <a:gd name="T123" fmla="*/ 924 h 451"/>
                <a:gd name="T124" fmla="+- 0 1073 1070"/>
                <a:gd name="T125" fmla="*/ T124 w 583"/>
                <a:gd name="T126" fmla="+- 0 935 535"/>
                <a:gd name="T127" fmla="*/ 935 h 451"/>
                <a:gd name="T128" fmla="+- 0 1080 1070"/>
                <a:gd name="T129" fmla="*/ T128 w 583"/>
                <a:gd name="T130" fmla="+- 0 945 535"/>
                <a:gd name="T131" fmla="*/ 945 h 451"/>
                <a:gd name="T132" fmla="+- 0 1091 1070"/>
                <a:gd name="T133" fmla="*/ T132 w 583"/>
                <a:gd name="T134" fmla="+- 0 951 535"/>
                <a:gd name="T135" fmla="*/ 951 h 451"/>
                <a:gd name="T136" fmla="+- 0 1104 1070"/>
                <a:gd name="T137" fmla="*/ T136 w 583"/>
                <a:gd name="T138" fmla="+- 0 954 535"/>
                <a:gd name="T139" fmla="*/ 954 h 451"/>
                <a:gd name="T140" fmla="+- 0 1311 1070"/>
                <a:gd name="T141" fmla="*/ T140 w 583"/>
                <a:gd name="T142" fmla="+- 0 954 535"/>
                <a:gd name="T143" fmla="*/ 954 h 451"/>
                <a:gd name="T144" fmla="+- 0 1311 1070"/>
                <a:gd name="T145" fmla="*/ T144 w 583"/>
                <a:gd name="T146" fmla="+- 0 977 535"/>
                <a:gd name="T147" fmla="*/ 977 h 451"/>
                <a:gd name="T148" fmla="+- 0 1321 1070"/>
                <a:gd name="T149" fmla="*/ T148 w 583"/>
                <a:gd name="T150" fmla="+- 0 986 535"/>
                <a:gd name="T151" fmla="*/ 986 h 451"/>
                <a:gd name="T152" fmla="+- 0 1403 1070"/>
                <a:gd name="T153" fmla="*/ T152 w 583"/>
                <a:gd name="T154" fmla="+- 0 986 535"/>
                <a:gd name="T155" fmla="*/ 986 h 451"/>
                <a:gd name="T156" fmla="+- 0 1413 1070"/>
                <a:gd name="T157" fmla="*/ T156 w 583"/>
                <a:gd name="T158" fmla="+- 0 977 535"/>
                <a:gd name="T159" fmla="*/ 977 h 451"/>
                <a:gd name="T160" fmla="+- 0 1413 1070"/>
                <a:gd name="T161" fmla="*/ T160 w 583"/>
                <a:gd name="T162" fmla="+- 0 971 535"/>
                <a:gd name="T163" fmla="*/ 971 h 451"/>
                <a:gd name="T164" fmla="+- 0 1413 1070"/>
                <a:gd name="T165" fmla="*/ T164 w 583"/>
                <a:gd name="T166" fmla="+- 0 954 535"/>
                <a:gd name="T167" fmla="*/ 954 h 451"/>
                <a:gd name="T168" fmla="+- 0 1619 1070"/>
                <a:gd name="T169" fmla="*/ T168 w 583"/>
                <a:gd name="T170" fmla="+- 0 954 535"/>
                <a:gd name="T171" fmla="*/ 954 h 451"/>
                <a:gd name="T172" fmla="+- 0 1632 1070"/>
                <a:gd name="T173" fmla="*/ T172 w 583"/>
                <a:gd name="T174" fmla="+- 0 951 535"/>
                <a:gd name="T175" fmla="*/ 951 h 451"/>
                <a:gd name="T176" fmla="+- 0 1643 1070"/>
                <a:gd name="T177" fmla="*/ T176 w 583"/>
                <a:gd name="T178" fmla="+- 0 945 535"/>
                <a:gd name="T179" fmla="*/ 945 h 451"/>
                <a:gd name="T180" fmla="+- 0 1650 1070"/>
                <a:gd name="T181" fmla="*/ T180 w 583"/>
                <a:gd name="T182" fmla="+- 0 935 535"/>
                <a:gd name="T183" fmla="*/ 935 h 451"/>
                <a:gd name="T184" fmla="+- 0 1653 1070"/>
                <a:gd name="T185" fmla="*/ T184 w 583"/>
                <a:gd name="T186" fmla="+- 0 924 535"/>
                <a:gd name="T187" fmla="*/ 924 h 451"/>
                <a:gd name="T188" fmla="+- 0 1653 1070"/>
                <a:gd name="T189" fmla="*/ T188 w 583"/>
                <a:gd name="T190" fmla="+- 0 565 535"/>
                <a:gd name="T191" fmla="*/ 565 h 45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</a:cxnLst>
              <a:rect l="0" t="0" r="r" b="b"/>
              <a:pathLst>
                <a:path w="583" h="451">
                  <a:moveTo>
                    <a:pt x="583" y="30"/>
                  </a:moveTo>
                  <a:lnTo>
                    <a:pt x="580" y="18"/>
                  </a:lnTo>
                  <a:lnTo>
                    <a:pt x="573" y="9"/>
                  </a:lnTo>
                  <a:lnTo>
                    <a:pt x="562" y="3"/>
                  </a:lnTo>
                  <a:lnTo>
                    <a:pt x="549" y="0"/>
                  </a:lnTo>
                  <a:lnTo>
                    <a:pt x="520" y="0"/>
                  </a:lnTo>
                  <a:lnTo>
                    <a:pt x="520" y="15"/>
                  </a:lnTo>
                  <a:lnTo>
                    <a:pt x="559" y="15"/>
                  </a:lnTo>
                  <a:lnTo>
                    <a:pt x="567" y="22"/>
                  </a:lnTo>
                  <a:lnTo>
                    <a:pt x="567" y="397"/>
                  </a:lnTo>
                  <a:lnTo>
                    <a:pt x="559" y="404"/>
                  </a:lnTo>
                  <a:lnTo>
                    <a:pt x="330" y="404"/>
                  </a:lnTo>
                  <a:lnTo>
                    <a:pt x="327" y="407"/>
                  </a:lnTo>
                  <a:lnTo>
                    <a:pt x="327" y="434"/>
                  </a:lnTo>
                  <a:lnTo>
                    <a:pt x="324" y="436"/>
                  </a:lnTo>
                  <a:lnTo>
                    <a:pt x="260" y="436"/>
                  </a:lnTo>
                  <a:lnTo>
                    <a:pt x="256" y="434"/>
                  </a:lnTo>
                  <a:lnTo>
                    <a:pt x="256" y="407"/>
                  </a:lnTo>
                  <a:lnTo>
                    <a:pt x="253" y="404"/>
                  </a:lnTo>
                  <a:lnTo>
                    <a:pt x="24" y="404"/>
                  </a:lnTo>
                  <a:lnTo>
                    <a:pt x="16" y="397"/>
                  </a:lnTo>
                  <a:lnTo>
                    <a:pt x="16" y="22"/>
                  </a:lnTo>
                  <a:lnTo>
                    <a:pt x="24" y="15"/>
                  </a:lnTo>
                  <a:lnTo>
                    <a:pt x="63" y="15"/>
                  </a:lnTo>
                  <a:lnTo>
                    <a:pt x="63" y="0"/>
                  </a:lnTo>
                  <a:lnTo>
                    <a:pt x="34" y="0"/>
                  </a:lnTo>
                  <a:lnTo>
                    <a:pt x="21" y="3"/>
                  </a:lnTo>
                  <a:lnTo>
                    <a:pt x="10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0" y="389"/>
                  </a:lnTo>
                  <a:lnTo>
                    <a:pt x="3" y="400"/>
                  </a:lnTo>
                  <a:lnTo>
                    <a:pt x="10" y="410"/>
                  </a:lnTo>
                  <a:lnTo>
                    <a:pt x="21" y="416"/>
                  </a:lnTo>
                  <a:lnTo>
                    <a:pt x="34" y="419"/>
                  </a:lnTo>
                  <a:lnTo>
                    <a:pt x="241" y="419"/>
                  </a:lnTo>
                  <a:lnTo>
                    <a:pt x="241" y="442"/>
                  </a:lnTo>
                  <a:lnTo>
                    <a:pt x="251" y="451"/>
                  </a:lnTo>
                  <a:lnTo>
                    <a:pt x="333" y="451"/>
                  </a:lnTo>
                  <a:lnTo>
                    <a:pt x="343" y="442"/>
                  </a:lnTo>
                  <a:lnTo>
                    <a:pt x="343" y="436"/>
                  </a:lnTo>
                  <a:lnTo>
                    <a:pt x="343" y="419"/>
                  </a:lnTo>
                  <a:lnTo>
                    <a:pt x="549" y="419"/>
                  </a:lnTo>
                  <a:lnTo>
                    <a:pt x="562" y="416"/>
                  </a:lnTo>
                  <a:lnTo>
                    <a:pt x="573" y="410"/>
                  </a:lnTo>
                  <a:lnTo>
                    <a:pt x="580" y="400"/>
                  </a:lnTo>
                  <a:lnTo>
                    <a:pt x="583" y="389"/>
                  </a:lnTo>
                  <a:lnTo>
                    <a:pt x="583" y="30"/>
                  </a:lnTo>
                </a:path>
              </a:pathLst>
            </a:custGeom>
            <a:solidFill>
              <a:srgbClr val="0067A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" name="Line 27"/>
            <p:cNvSpPr>
              <a:spLocks noChangeShapeType="1"/>
            </p:cNvSpPr>
            <p:nvPr/>
          </p:nvSpPr>
          <p:spPr bwMode="auto">
            <a:xfrm>
              <a:off x="1164" y="546"/>
              <a:ext cx="153" cy="0"/>
            </a:xfrm>
            <a:prstGeom prst="line">
              <a:avLst/>
            </a:prstGeom>
            <a:noFill/>
            <a:ln w="5080">
              <a:solidFill>
                <a:srgbClr val="0067AC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" name="AutoShape 26"/>
            <p:cNvSpPr>
              <a:spLocks/>
            </p:cNvSpPr>
            <p:nvPr/>
          </p:nvSpPr>
          <p:spPr bwMode="auto">
            <a:xfrm>
              <a:off x="1353" y="535"/>
              <a:ext cx="159" cy="15"/>
            </a:xfrm>
            <a:custGeom>
              <a:avLst/>
              <a:gdLst>
                <a:gd name="T0" fmla="+- 0 1370 1354"/>
                <a:gd name="T1" fmla="*/ T0 w 159"/>
                <a:gd name="T2" fmla="+- 0 535 535"/>
                <a:gd name="T3" fmla="*/ 535 h 15"/>
                <a:gd name="T4" fmla="+- 0 1354 1354"/>
                <a:gd name="T5" fmla="*/ T4 w 159"/>
                <a:gd name="T6" fmla="+- 0 535 535"/>
                <a:gd name="T7" fmla="*/ 535 h 15"/>
                <a:gd name="T8" fmla="+- 0 1354 1354"/>
                <a:gd name="T9" fmla="*/ T8 w 159"/>
                <a:gd name="T10" fmla="+- 0 550 535"/>
                <a:gd name="T11" fmla="*/ 550 h 15"/>
                <a:gd name="T12" fmla="+- 0 1370 1354"/>
                <a:gd name="T13" fmla="*/ T12 w 159"/>
                <a:gd name="T14" fmla="+- 0 550 535"/>
                <a:gd name="T15" fmla="*/ 550 h 15"/>
                <a:gd name="T16" fmla="+- 0 1370 1354"/>
                <a:gd name="T17" fmla="*/ T16 w 159"/>
                <a:gd name="T18" fmla="+- 0 535 535"/>
                <a:gd name="T19" fmla="*/ 535 h 15"/>
                <a:gd name="T20" fmla="+- 0 1512 1354"/>
                <a:gd name="T21" fmla="*/ T20 w 159"/>
                <a:gd name="T22" fmla="+- 0 535 535"/>
                <a:gd name="T23" fmla="*/ 535 h 15"/>
                <a:gd name="T24" fmla="+- 0 1451 1354"/>
                <a:gd name="T25" fmla="*/ T24 w 159"/>
                <a:gd name="T26" fmla="+- 0 535 535"/>
                <a:gd name="T27" fmla="*/ 535 h 15"/>
                <a:gd name="T28" fmla="+- 0 1451 1354"/>
                <a:gd name="T29" fmla="*/ T28 w 159"/>
                <a:gd name="T30" fmla="+- 0 550 535"/>
                <a:gd name="T31" fmla="*/ 550 h 15"/>
                <a:gd name="T32" fmla="+- 0 1512 1354"/>
                <a:gd name="T33" fmla="*/ T32 w 159"/>
                <a:gd name="T34" fmla="+- 0 550 535"/>
                <a:gd name="T35" fmla="*/ 550 h 15"/>
                <a:gd name="T36" fmla="+- 0 1512 1354"/>
                <a:gd name="T37" fmla="*/ T36 w 159"/>
                <a:gd name="T38" fmla="+- 0 535 535"/>
                <a:gd name="T39" fmla="*/ 535 h 1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</a:cxnLst>
              <a:rect l="0" t="0" r="r" b="b"/>
              <a:pathLst>
                <a:path w="159" h="15">
                  <a:moveTo>
                    <a:pt x="16" y="0"/>
                  </a:moveTo>
                  <a:lnTo>
                    <a:pt x="0" y="0"/>
                  </a:lnTo>
                  <a:lnTo>
                    <a:pt x="0" y="15"/>
                  </a:lnTo>
                  <a:lnTo>
                    <a:pt x="16" y="15"/>
                  </a:lnTo>
                  <a:lnTo>
                    <a:pt x="16" y="0"/>
                  </a:lnTo>
                  <a:moveTo>
                    <a:pt x="158" y="0"/>
                  </a:moveTo>
                  <a:lnTo>
                    <a:pt x="97" y="0"/>
                  </a:lnTo>
                  <a:lnTo>
                    <a:pt x="97" y="15"/>
                  </a:lnTo>
                  <a:lnTo>
                    <a:pt x="158" y="15"/>
                  </a:lnTo>
                  <a:lnTo>
                    <a:pt x="158" y="0"/>
                  </a:lnTo>
                </a:path>
              </a:pathLst>
            </a:custGeom>
            <a:solidFill>
              <a:srgbClr val="0067A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" name="Line 25"/>
            <p:cNvSpPr>
              <a:spLocks noChangeShapeType="1"/>
            </p:cNvSpPr>
            <p:nvPr/>
          </p:nvSpPr>
          <p:spPr bwMode="auto">
            <a:xfrm>
              <a:off x="1164" y="834"/>
              <a:ext cx="153" cy="0"/>
            </a:xfrm>
            <a:prstGeom prst="line">
              <a:avLst/>
            </a:prstGeom>
            <a:noFill/>
            <a:ln w="1041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" name="Line 24"/>
            <p:cNvSpPr>
              <a:spLocks noChangeShapeType="1"/>
            </p:cNvSpPr>
            <p:nvPr/>
          </p:nvSpPr>
          <p:spPr bwMode="auto">
            <a:xfrm>
              <a:off x="1164" y="783"/>
              <a:ext cx="153" cy="0"/>
            </a:xfrm>
            <a:prstGeom prst="line">
              <a:avLst/>
            </a:prstGeom>
            <a:noFill/>
            <a:ln w="1041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" name="Line 23"/>
            <p:cNvSpPr>
              <a:spLocks noChangeShapeType="1"/>
            </p:cNvSpPr>
            <p:nvPr/>
          </p:nvSpPr>
          <p:spPr bwMode="auto">
            <a:xfrm>
              <a:off x="1164" y="703"/>
              <a:ext cx="153" cy="0"/>
            </a:xfrm>
            <a:prstGeom prst="line">
              <a:avLst/>
            </a:prstGeom>
            <a:noFill/>
            <a:ln w="889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2070" name="Picture 2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4" y="542"/>
              <a:ext cx="152" cy="11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Freeform 21"/>
            <p:cNvSpPr>
              <a:spLocks/>
            </p:cNvSpPr>
            <p:nvPr/>
          </p:nvSpPr>
          <p:spPr bwMode="auto">
            <a:xfrm>
              <a:off x="1125" y="504"/>
              <a:ext cx="235" cy="429"/>
            </a:xfrm>
            <a:custGeom>
              <a:avLst/>
              <a:gdLst>
                <a:gd name="T0" fmla="+- 0 1340 1126"/>
                <a:gd name="T1" fmla="*/ T0 w 235"/>
                <a:gd name="T2" fmla="+- 0 504 504"/>
                <a:gd name="T3" fmla="*/ 504 h 429"/>
                <a:gd name="T4" fmla="+- 0 1126 1126"/>
                <a:gd name="T5" fmla="*/ T4 w 235"/>
                <a:gd name="T6" fmla="+- 0 504 504"/>
                <a:gd name="T7" fmla="*/ 504 h 429"/>
                <a:gd name="T8" fmla="+- 0 1126 1126"/>
                <a:gd name="T9" fmla="*/ T8 w 235"/>
                <a:gd name="T10" fmla="+- 0 911 504"/>
                <a:gd name="T11" fmla="*/ 911 h 429"/>
                <a:gd name="T12" fmla="+- 0 1338 1126"/>
                <a:gd name="T13" fmla="*/ T12 w 235"/>
                <a:gd name="T14" fmla="+- 0 911 504"/>
                <a:gd name="T15" fmla="*/ 911 h 429"/>
                <a:gd name="T16" fmla="+- 0 1346 1126"/>
                <a:gd name="T17" fmla="*/ T16 w 235"/>
                <a:gd name="T18" fmla="+- 0 915 504"/>
                <a:gd name="T19" fmla="*/ 915 h 429"/>
                <a:gd name="T20" fmla="+- 0 1357 1126"/>
                <a:gd name="T21" fmla="*/ T20 w 235"/>
                <a:gd name="T22" fmla="+- 0 926 504"/>
                <a:gd name="T23" fmla="*/ 926 h 429"/>
                <a:gd name="T24" fmla="+- 0 1360 1126"/>
                <a:gd name="T25" fmla="*/ T24 w 235"/>
                <a:gd name="T26" fmla="+- 0 933 504"/>
                <a:gd name="T27" fmla="*/ 933 h 429"/>
                <a:gd name="T28" fmla="+- 0 1360 1126"/>
                <a:gd name="T29" fmla="*/ T28 w 235"/>
                <a:gd name="T30" fmla="+- 0 911 504"/>
                <a:gd name="T31" fmla="*/ 911 h 429"/>
                <a:gd name="T32" fmla="+- 0 1352 1126"/>
                <a:gd name="T33" fmla="*/ T32 w 235"/>
                <a:gd name="T34" fmla="+- 0 911 504"/>
                <a:gd name="T35" fmla="*/ 911 h 429"/>
                <a:gd name="T36" fmla="+- 0 1346 1126"/>
                <a:gd name="T37" fmla="*/ T36 w 235"/>
                <a:gd name="T38" fmla="+- 0 906 504"/>
                <a:gd name="T39" fmla="*/ 906 h 429"/>
                <a:gd name="T40" fmla="+- 0 1337 1126"/>
                <a:gd name="T41" fmla="*/ T40 w 235"/>
                <a:gd name="T42" fmla="+- 0 903 504"/>
                <a:gd name="T43" fmla="*/ 903 h 429"/>
                <a:gd name="T44" fmla="+- 0 1133 1126"/>
                <a:gd name="T45" fmla="*/ T44 w 235"/>
                <a:gd name="T46" fmla="+- 0 903 504"/>
                <a:gd name="T47" fmla="*/ 903 h 429"/>
                <a:gd name="T48" fmla="+- 0 1133 1126"/>
                <a:gd name="T49" fmla="*/ T48 w 235"/>
                <a:gd name="T50" fmla="+- 0 511 504"/>
                <a:gd name="T51" fmla="*/ 511 h 429"/>
                <a:gd name="T52" fmla="+- 0 1351 1126"/>
                <a:gd name="T53" fmla="*/ T52 w 235"/>
                <a:gd name="T54" fmla="+- 0 511 504"/>
                <a:gd name="T55" fmla="*/ 511 h 429"/>
                <a:gd name="T56" fmla="+- 0 1350 1126"/>
                <a:gd name="T57" fmla="*/ T56 w 235"/>
                <a:gd name="T58" fmla="+- 0 510 504"/>
                <a:gd name="T59" fmla="*/ 510 h 429"/>
                <a:gd name="T60" fmla="+- 0 1340 1126"/>
                <a:gd name="T61" fmla="*/ T60 w 235"/>
                <a:gd name="T62" fmla="+- 0 504 504"/>
                <a:gd name="T63" fmla="*/ 504 h 42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</a:cxnLst>
              <a:rect l="0" t="0" r="r" b="b"/>
              <a:pathLst>
                <a:path w="235" h="429">
                  <a:moveTo>
                    <a:pt x="214" y="0"/>
                  </a:moveTo>
                  <a:lnTo>
                    <a:pt x="0" y="0"/>
                  </a:lnTo>
                  <a:lnTo>
                    <a:pt x="0" y="407"/>
                  </a:lnTo>
                  <a:lnTo>
                    <a:pt x="212" y="407"/>
                  </a:lnTo>
                  <a:lnTo>
                    <a:pt x="220" y="411"/>
                  </a:lnTo>
                  <a:lnTo>
                    <a:pt x="231" y="422"/>
                  </a:lnTo>
                  <a:lnTo>
                    <a:pt x="234" y="429"/>
                  </a:lnTo>
                  <a:lnTo>
                    <a:pt x="234" y="407"/>
                  </a:lnTo>
                  <a:lnTo>
                    <a:pt x="226" y="407"/>
                  </a:lnTo>
                  <a:lnTo>
                    <a:pt x="220" y="402"/>
                  </a:lnTo>
                  <a:lnTo>
                    <a:pt x="211" y="399"/>
                  </a:lnTo>
                  <a:lnTo>
                    <a:pt x="7" y="399"/>
                  </a:lnTo>
                  <a:lnTo>
                    <a:pt x="7" y="7"/>
                  </a:lnTo>
                  <a:lnTo>
                    <a:pt x="225" y="7"/>
                  </a:lnTo>
                  <a:lnTo>
                    <a:pt x="224" y="6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" name="Line 20"/>
            <p:cNvSpPr>
              <a:spLocks noChangeShapeType="1"/>
            </p:cNvSpPr>
            <p:nvPr/>
          </p:nvSpPr>
          <p:spPr bwMode="auto">
            <a:xfrm>
              <a:off x="1351" y="511"/>
              <a:ext cx="0" cy="400"/>
            </a:xfrm>
            <a:prstGeom prst="line">
              <a:avLst/>
            </a:prstGeom>
            <a:noFill/>
            <a:ln w="11786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auto">
            <a:xfrm>
              <a:off x="1116" y="496"/>
              <a:ext cx="252" cy="451"/>
            </a:xfrm>
            <a:custGeom>
              <a:avLst/>
              <a:gdLst>
                <a:gd name="T0" fmla="+- 0 1328 1116"/>
                <a:gd name="T1" fmla="*/ T0 w 252"/>
                <a:gd name="T2" fmla="+- 0 497 497"/>
                <a:gd name="T3" fmla="*/ 497 h 451"/>
                <a:gd name="T4" fmla="+- 0 1120 1116"/>
                <a:gd name="T5" fmla="*/ T4 w 252"/>
                <a:gd name="T6" fmla="+- 0 497 497"/>
                <a:gd name="T7" fmla="*/ 497 h 451"/>
                <a:gd name="T8" fmla="+- 0 1116 1116"/>
                <a:gd name="T9" fmla="*/ T8 w 252"/>
                <a:gd name="T10" fmla="+- 0 500 497"/>
                <a:gd name="T11" fmla="*/ 500 h 451"/>
                <a:gd name="T12" fmla="+- 0 1116 1116"/>
                <a:gd name="T13" fmla="*/ T12 w 252"/>
                <a:gd name="T14" fmla="+- 0 914 497"/>
                <a:gd name="T15" fmla="*/ 914 h 451"/>
                <a:gd name="T16" fmla="+- 0 1120 1116"/>
                <a:gd name="T17" fmla="*/ T16 w 252"/>
                <a:gd name="T18" fmla="+- 0 918 497"/>
                <a:gd name="T19" fmla="*/ 918 h 451"/>
                <a:gd name="T20" fmla="+- 0 1341 1116"/>
                <a:gd name="T21" fmla="*/ T20 w 252"/>
                <a:gd name="T22" fmla="+- 0 918 497"/>
                <a:gd name="T23" fmla="*/ 918 h 451"/>
                <a:gd name="T24" fmla="+- 0 1352 1116"/>
                <a:gd name="T25" fmla="*/ T24 w 252"/>
                <a:gd name="T26" fmla="+- 0 928 497"/>
                <a:gd name="T27" fmla="*/ 928 h 451"/>
                <a:gd name="T28" fmla="+- 0 1352 1116"/>
                <a:gd name="T29" fmla="*/ T28 w 252"/>
                <a:gd name="T30" fmla="+- 0 944 497"/>
                <a:gd name="T31" fmla="*/ 944 h 451"/>
                <a:gd name="T32" fmla="+- 0 1356 1116"/>
                <a:gd name="T33" fmla="*/ T32 w 252"/>
                <a:gd name="T34" fmla="+- 0 947 497"/>
                <a:gd name="T35" fmla="*/ 947 h 451"/>
                <a:gd name="T36" fmla="+- 0 1364 1116"/>
                <a:gd name="T37" fmla="*/ T36 w 252"/>
                <a:gd name="T38" fmla="+- 0 947 497"/>
                <a:gd name="T39" fmla="*/ 947 h 451"/>
                <a:gd name="T40" fmla="+- 0 1368 1116"/>
                <a:gd name="T41" fmla="*/ T40 w 252"/>
                <a:gd name="T42" fmla="+- 0 944 497"/>
                <a:gd name="T43" fmla="*/ 944 h 451"/>
                <a:gd name="T44" fmla="+- 0 1368 1116"/>
                <a:gd name="T45" fmla="*/ T44 w 252"/>
                <a:gd name="T46" fmla="+- 0 910 497"/>
                <a:gd name="T47" fmla="*/ 910 h 451"/>
                <a:gd name="T48" fmla="+- 0 1352 1116"/>
                <a:gd name="T49" fmla="*/ T48 w 252"/>
                <a:gd name="T50" fmla="+- 0 910 497"/>
                <a:gd name="T51" fmla="*/ 910 h 451"/>
                <a:gd name="T52" fmla="+- 0 1345 1116"/>
                <a:gd name="T53" fmla="*/ T52 w 252"/>
                <a:gd name="T54" fmla="+- 0 906 497"/>
                <a:gd name="T55" fmla="*/ 906 h 451"/>
                <a:gd name="T56" fmla="+- 0 1337 1116"/>
                <a:gd name="T57" fmla="*/ T56 w 252"/>
                <a:gd name="T58" fmla="+- 0 903 497"/>
                <a:gd name="T59" fmla="*/ 903 h 451"/>
                <a:gd name="T60" fmla="+- 0 1132 1116"/>
                <a:gd name="T61" fmla="*/ T60 w 252"/>
                <a:gd name="T62" fmla="+- 0 903 497"/>
                <a:gd name="T63" fmla="*/ 903 h 451"/>
                <a:gd name="T64" fmla="+- 0 1132 1116"/>
                <a:gd name="T65" fmla="*/ T64 w 252"/>
                <a:gd name="T66" fmla="+- 0 512 497"/>
                <a:gd name="T67" fmla="*/ 512 h 451"/>
                <a:gd name="T68" fmla="+- 0 1360 1116"/>
                <a:gd name="T69" fmla="*/ T68 w 252"/>
                <a:gd name="T70" fmla="+- 0 512 497"/>
                <a:gd name="T71" fmla="*/ 512 h 451"/>
                <a:gd name="T72" fmla="+- 0 1354 1116"/>
                <a:gd name="T73" fmla="*/ T72 w 252"/>
                <a:gd name="T74" fmla="+- 0 506 497"/>
                <a:gd name="T75" fmla="*/ 506 h 451"/>
                <a:gd name="T76" fmla="+- 0 1346 1116"/>
                <a:gd name="T77" fmla="*/ T76 w 252"/>
                <a:gd name="T78" fmla="+- 0 501 497"/>
                <a:gd name="T79" fmla="*/ 501 h 451"/>
                <a:gd name="T80" fmla="+- 0 1337 1116"/>
                <a:gd name="T81" fmla="*/ T80 w 252"/>
                <a:gd name="T82" fmla="+- 0 498 497"/>
                <a:gd name="T83" fmla="*/ 498 h 451"/>
                <a:gd name="T84" fmla="+- 0 1328 1116"/>
                <a:gd name="T85" fmla="*/ T84 w 252"/>
                <a:gd name="T86" fmla="+- 0 497 497"/>
                <a:gd name="T87" fmla="*/ 497 h 45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</a:cxnLst>
              <a:rect l="0" t="0" r="r" b="b"/>
              <a:pathLst>
                <a:path w="252" h="451">
                  <a:moveTo>
                    <a:pt x="212" y="0"/>
                  </a:moveTo>
                  <a:lnTo>
                    <a:pt x="4" y="0"/>
                  </a:lnTo>
                  <a:lnTo>
                    <a:pt x="0" y="3"/>
                  </a:lnTo>
                  <a:lnTo>
                    <a:pt x="0" y="417"/>
                  </a:lnTo>
                  <a:lnTo>
                    <a:pt x="4" y="421"/>
                  </a:lnTo>
                  <a:lnTo>
                    <a:pt x="225" y="421"/>
                  </a:lnTo>
                  <a:lnTo>
                    <a:pt x="236" y="431"/>
                  </a:lnTo>
                  <a:lnTo>
                    <a:pt x="236" y="447"/>
                  </a:lnTo>
                  <a:lnTo>
                    <a:pt x="240" y="450"/>
                  </a:lnTo>
                  <a:lnTo>
                    <a:pt x="248" y="450"/>
                  </a:lnTo>
                  <a:lnTo>
                    <a:pt x="252" y="447"/>
                  </a:lnTo>
                  <a:lnTo>
                    <a:pt x="252" y="413"/>
                  </a:lnTo>
                  <a:lnTo>
                    <a:pt x="236" y="413"/>
                  </a:lnTo>
                  <a:lnTo>
                    <a:pt x="229" y="409"/>
                  </a:lnTo>
                  <a:lnTo>
                    <a:pt x="221" y="406"/>
                  </a:lnTo>
                  <a:lnTo>
                    <a:pt x="16" y="406"/>
                  </a:lnTo>
                  <a:lnTo>
                    <a:pt x="16" y="15"/>
                  </a:lnTo>
                  <a:lnTo>
                    <a:pt x="244" y="15"/>
                  </a:lnTo>
                  <a:lnTo>
                    <a:pt x="238" y="9"/>
                  </a:lnTo>
                  <a:lnTo>
                    <a:pt x="230" y="4"/>
                  </a:lnTo>
                  <a:lnTo>
                    <a:pt x="221" y="1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0067A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Line 18"/>
            <p:cNvSpPr>
              <a:spLocks noChangeShapeType="1"/>
            </p:cNvSpPr>
            <p:nvPr/>
          </p:nvSpPr>
          <p:spPr bwMode="auto">
            <a:xfrm>
              <a:off x="1354" y="512"/>
              <a:ext cx="0" cy="398"/>
            </a:xfrm>
            <a:prstGeom prst="line">
              <a:avLst/>
            </a:prstGeom>
            <a:noFill/>
            <a:ln w="16878">
              <a:solidFill>
                <a:srgbClr val="0067AC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" name="AutoShape 17"/>
            <p:cNvSpPr>
              <a:spLocks/>
            </p:cNvSpPr>
            <p:nvPr/>
          </p:nvSpPr>
          <p:spPr bwMode="auto">
            <a:xfrm>
              <a:off x="1360" y="504"/>
              <a:ext cx="170" cy="429"/>
            </a:xfrm>
            <a:custGeom>
              <a:avLst/>
              <a:gdLst>
                <a:gd name="T0" fmla="+- 0 1466 1361"/>
                <a:gd name="T1" fmla="*/ T0 w 170"/>
                <a:gd name="T2" fmla="+- 0 504 504"/>
                <a:gd name="T3" fmla="*/ 504 h 429"/>
                <a:gd name="T4" fmla="+- 0 1381 1361"/>
                <a:gd name="T5" fmla="*/ T4 w 170"/>
                <a:gd name="T6" fmla="+- 0 504 504"/>
                <a:gd name="T7" fmla="*/ 504 h 429"/>
                <a:gd name="T8" fmla="+- 0 1371 1361"/>
                <a:gd name="T9" fmla="*/ T8 w 170"/>
                <a:gd name="T10" fmla="+- 0 510 504"/>
                <a:gd name="T11" fmla="*/ 510 h 429"/>
                <a:gd name="T12" fmla="+- 0 1365 1361"/>
                <a:gd name="T13" fmla="*/ T12 w 170"/>
                <a:gd name="T14" fmla="+- 0 519 504"/>
                <a:gd name="T15" fmla="*/ 519 h 429"/>
                <a:gd name="T16" fmla="+- 0 1362 1361"/>
                <a:gd name="T17" fmla="*/ T16 w 170"/>
                <a:gd name="T18" fmla="+- 0 523 504"/>
                <a:gd name="T19" fmla="*/ 523 h 429"/>
                <a:gd name="T20" fmla="+- 0 1361 1361"/>
                <a:gd name="T21" fmla="*/ T20 w 170"/>
                <a:gd name="T22" fmla="+- 0 528 504"/>
                <a:gd name="T23" fmla="*/ 528 h 429"/>
                <a:gd name="T24" fmla="+- 0 1361 1361"/>
                <a:gd name="T25" fmla="*/ T24 w 170"/>
                <a:gd name="T26" fmla="+- 0 933 504"/>
                <a:gd name="T27" fmla="*/ 933 h 429"/>
                <a:gd name="T28" fmla="+- 0 1364 1361"/>
                <a:gd name="T29" fmla="*/ T28 w 170"/>
                <a:gd name="T30" fmla="+- 0 926 504"/>
                <a:gd name="T31" fmla="*/ 926 h 429"/>
                <a:gd name="T32" fmla="+- 0 1375 1361"/>
                <a:gd name="T33" fmla="*/ T32 w 170"/>
                <a:gd name="T34" fmla="+- 0 915 504"/>
                <a:gd name="T35" fmla="*/ 915 h 429"/>
                <a:gd name="T36" fmla="+- 0 1383 1361"/>
                <a:gd name="T37" fmla="*/ T36 w 170"/>
                <a:gd name="T38" fmla="+- 0 911 504"/>
                <a:gd name="T39" fmla="*/ 911 h 429"/>
                <a:gd name="T40" fmla="+- 0 1369 1361"/>
                <a:gd name="T41" fmla="*/ T40 w 170"/>
                <a:gd name="T42" fmla="+- 0 911 504"/>
                <a:gd name="T43" fmla="*/ 911 h 429"/>
                <a:gd name="T44" fmla="+- 0 1369 1361"/>
                <a:gd name="T45" fmla="*/ T44 w 170"/>
                <a:gd name="T46" fmla="+- 0 521 504"/>
                <a:gd name="T47" fmla="*/ 521 h 429"/>
                <a:gd name="T48" fmla="+- 0 1380 1361"/>
                <a:gd name="T49" fmla="*/ T48 w 170"/>
                <a:gd name="T50" fmla="+- 0 511 504"/>
                <a:gd name="T51" fmla="*/ 511 h 429"/>
                <a:gd name="T52" fmla="+- 0 1466 1361"/>
                <a:gd name="T53" fmla="*/ T52 w 170"/>
                <a:gd name="T54" fmla="+- 0 511 504"/>
                <a:gd name="T55" fmla="*/ 511 h 429"/>
                <a:gd name="T56" fmla="+- 0 1466 1361"/>
                <a:gd name="T57" fmla="*/ T56 w 170"/>
                <a:gd name="T58" fmla="+- 0 504 504"/>
                <a:gd name="T59" fmla="*/ 504 h 429"/>
                <a:gd name="T60" fmla="+- 0 1531 1361"/>
                <a:gd name="T61" fmla="*/ T60 w 170"/>
                <a:gd name="T62" fmla="+- 0 804 504"/>
                <a:gd name="T63" fmla="*/ 804 h 429"/>
                <a:gd name="T64" fmla="+- 0 1530 1361"/>
                <a:gd name="T65" fmla="*/ T64 w 170"/>
                <a:gd name="T66" fmla="+- 0 800 504"/>
                <a:gd name="T67" fmla="*/ 800 h 429"/>
                <a:gd name="T68" fmla="+- 0 1523 1361"/>
                <a:gd name="T69" fmla="*/ T68 w 170"/>
                <a:gd name="T70" fmla="+- 0 794 504"/>
                <a:gd name="T71" fmla="*/ 794 h 429"/>
                <a:gd name="T72" fmla="+- 0 1518 1361"/>
                <a:gd name="T73" fmla="*/ T72 w 170"/>
                <a:gd name="T74" fmla="+- 0 795 504"/>
                <a:gd name="T75" fmla="*/ 795 h 429"/>
                <a:gd name="T76" fmla="+- 0 1480 1361"/>
                <a:gd name="T77" fmla="*/ T76 w 170"/>
                <a:gd name="T78" fmla="+- 0 836 504"/>
                <a:gd name="T79" fmla="*/ 836 h 429"/>
                <a:gd name="T80" fmla="+- 0 1459 1361"/>
                <a:gd name="T81" fmla="*/ T80 w 170"/>
                <a:gd name="T82" fmla="+- 0 816 504"/>
                <a:gd name="T83" fmla="*/ 816 h 429"/>
                <a:gd name="T84" fmla="+- 0 1454 1361"/>
                <a:gd name="T85" fmla="*/ T84 w 170"/>
                <a:gd name="T86" fmla="+- 0 815 504"/>
                <a:gd name="T87" fmla="*/ 815 h 429"/>
                <a:gd name="T88" fmla="+- 0 1447 1361"/>
                <a:gd name="T89" fmla="*/ T88 w 170"/>
                <a:gd name="T90" fmla="+- 0 821 504"/>
                <a:gd name="T91" fmla="*/ 821 h 429"/>
                <a:gd name="T92" fmla="+- 0 1447 1361"/>
                <a:gd name="T93" fmla="*/ T92 w 170"/>
                <a:gd name="T94" fmla="+- 0 825 504"/>
                <a:gd name="T95" fmla="*/ 825 h 429"/>
                <a:gd name="T96" fmla="+- 0 1450 1361"/>
                <a:gd name="T97" fmla="*/ T96 w 170"/>
                <a:gd name="T98" fmla="+- 0 828 504"/>
                <a:gd name="T99" fmla="*/ 828 h 429"/>
                <a:gd name="T100" fmla="+- 0 1477 1361"/>
                <a:gd name="T101" fmla="*/ T100 w 170"/>
                <a:gd name="T102" fmla="+- 0 853 504"/>
                <a:gd name="T103" fmla="*/ 853 h 429"/>
                <a:gd name="T104" fmla="+- 0 1478 1361"/>
                <a:gd name="T105" fmla="*/ T104 w 170"/>
                <a:gd name="T106" fmla="+- 0 854 504"/>
                <a:gd name="T107" fmla="*/ 854 h 429"/>
                <a:gd name="T108" fmla="+- 0 1479 1361"/>
                <a:gd name="T109" fmla="*/ T108 w 170"/>
                <a:gd name="T110" fmla="+- 0 854 504"/>
                <a:gd name="T111" fmla="*/ 854 h 429"/>
                <a:gd name="T112" fmla="+- 0 1483 1361"/>
                <a:gd name="T113" fmla="*/ T112 w 170"/>
                <a:gd name="T114" fmla="+- 0 854 504"/>
                <a:gd name="T115" fmla="*/ 854 h 429"/>
                <a:gd name="T116" fmla="+- 0 1485 1361"/>
                <a:gd name="T117" fmla="*/ T116 w 170"/>
                <a:gd name="T118" fmla="+- 0 853 504"/>
                <a:gd name="T119" fmla="*/ 853 h 429"/>
                <a:gd name="T120" fmla="+- 0 1501 1361"/>
                <a:gd name="T121" fmla="*/ T120 w 170"/>
                <a:gd name="T122" fmla="+- 0 836 504"/>
                <a:gd name="T123" fmla="*/ 836 h 429"/>
                <a:gd name="T124" fmla="+- 0 1528 1361"/>
                <a:gd name="T125" fmla="*/ T124 w 170"/>
                <a:gd name="T126" fmla="+- 0 807 504"/>
                <a:gd name="T127" fmla="*/ 807 h 429"/>
                <a:gd name="T128" fmla="+- 0 1531 1361"/>
                <a:gd name="T129" fmla="*/ T128 w 170"/>
                <a:gd name="T130" fmla="+- 0 804 504"/>
                <a:gd name="T131" fmla="*/ 804 h 42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170" h="429">
                  <a:moveTo>
                    <a:pt x="105" y="0"/>
                  </a:moveTo>
                  <a:lnTo>
                    <a:pt x="20" y="0"/>
                  </a:lnTo>
                  <a:lnTo>
                    <a:pt x="10" y="6"/>
                  </a:lnTo>
                  <a:lnTo>
                    <a:pt x="4" y="15"/>
                  </a:lnTo>
                  <a:lnTo>
                    <a:pt x="1" y="19"/>
                  </a:lnTo>
                  <a:lnTo>
                    <a:pt x="0" y="24"/>
                  </a:lnTo>
                  <a:lnTo>
                    <a:pt x="0" y="429"/>
                  </a:lnTo>
                  <a:lnTo>
                    <a:pt x="3" y="422"/>
                  </a:lnTo>
                  <a:lnTo>
                    <a:pt x="14" y="411"/>
                  </a:lnTo>
                  <a:lnTo>
                    <a:pt x="22" y="407"/>
                  </a:lnTo>
                  <a:lnTo>
                    <a:pt x="8" y="407"/>
                  </a:lnTo>
                  <a:lnTo>
                    <a:pt x="8" y="17"/>
                  </a:lnTo>
                  <a:lnTo>
                    <a:pt x="19" y="7"/>
                  </a:lnTo>
                  <a:lnTo>
                    <a:pt x="105" y="7"/>
                  </a:lnTo>
                  <a:lnTo>
                    <a:pt x="105" y="0"/>
                  </a:lnTo>
                  <a:moveTo>
                    <a:pt x="170" y="300"/>
                  </a:moveTo>
                  <a:lnTo>
                    <a:pt x="169" y="296"/>
                  </a:lnTo>
                  <a:lnTo>
                    <a:pt x="162" y="290"/>
                  </a:lnTo>
                  <a:lnTo>
                    <a:pt x="157" y="291"/>
                  </a:lnTo>
                  <a:lnTo>
                    <a:pt x="119" y="332"/>
                  </a:lnTo>
                  <a:lnTo>
                    <a:pt x="98" y="312"/>
                  </a:lnTo>
                  <a:lnTo>
                    <a:pt x="93" y="311"/>
                  </a:lnTo>
                  <a:lnTo>
                    <a:pt x="86" y="317"/>
                  </a:lnTo>
                  <a:lnTo>
                    <a:pt x="86" y="321"/>
                  </a:lnTo>
                  <a:lnTo>
                    <a:pt x="89" y="324"/>
                  </a:lnTo>
                  <a:lnTo>
                    <a:pt x="116" y="349"/>
                  </a:lnTo>
                  <a:lnTo>
                    <a:pt x="117" y="350"/>
                  </a:lnTo>
                  <a:lnTo>
                    <a:pt x="118" y="350"/>
                  </a:lnTo>
                  <a:lnTo>
                    <a:pt x="122" y="350"/>
                  </a:lnTo>
                  <a:lnTo>
                    <a:pt x="124" y="349"/>
                  </a:lnTo>
                  <a:lnTo>
                    <a:pt x="140" y="332"/>
                  </a:lnTo>
                  <a:lnTo>
                    <a:pt x="167" y="303"/>
                  </a:lnTo>
                  <a:lnTo>
                    <a:pt x="170" y="30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2064" name="Picture 1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2" y="504"/>
              <a:ext cx="226" cy="40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Freeform 15"/>
            <p:cNvSpPr>
              <a:spLocks/>
            </p:cNvSpPr>
            <p:nvPr/>
          </p:nvSpPr>
          <p:spPr bwMode="auto">
            <a:xfrm>
              <a:off x="1353" y="496"/>
              <a:ext cx="252" cy="451"/>
            </a:xfrm>
            <a:custGeom>
              <a:avLst/>
              <a:gdLst>
                <a:gd name="T0" fmla="+- 0 1605 1354"/>
                <a:gd name="T1" fmla="*/ T0 w 252"/>
                <a:gd name="T2" fmla="+- 0 500 497"/>
                <a:gd name="T3" fmla="*/ 500 h 451"/>
                <a:gd name="T4" fmla="+- 0 1602 1354"/>
                <a:gd name="T5" fmla="*/ T4 w 252"/>
                <a:gd name="T6" fmla="+- 0 497 497"/>
                <a:gd name="T7" fmla="*/ 497 h 451"/>
                <a:gd name="T8" fmla="+- 0 1496 1354"/>
                <a:gd name="T9" fmla="*/ T8 w 252"/>
                <a:gd name="T10" fmla="+- 0 497 497"/>
                <a:gd name="T11" fmla="*/ 497 h 451"/>
                <a:gd name="T12" fmla="+- 0 1496 1354"/>
                <a:gd name="T13" fmla="*/ T12 w 252"/>
                <a:gd name="T14" fmla="+- 0 512 497"/>
                <a:gd name="T15" fmla="*/ 512 h 451"/>
                <a:gd name="T16" fmla="+- 0 1590 1354"/>
                <a:gd name="T17" fmla="*/ T16 w 252"/>
                <a:gd name="T18" fmla="+- 0 512 497"/>
                <a:gd name="T19" fmla="*/ 512 h 451"/>
                <a:gd name="T20" fmla="+- 0 1590 1354"/>
                <a:gd name="T21" fmla="*/ T20 w 252"/>
                <a:gd name="T22" fmla="+- 0 903 497"/>
                <a:gd name="T23" fmla="*/ 903 h 451"/>
                <a:gd name="T24" fmla="+- 0 1384 1354"/>
                <a:gd name="T25" fmla="*/ T24 w 252"/>
                <a:gd name="T26" fmla="+- 0 903 497"/>
                <a:gd name="T27" fmla="*/ 903 h 451"/>
                <a:gd name="T28" fmla="+- 0 1376 1354"/>
                <a:gd name="T29" fmla="*/ T28 w 252"/>
                <a:gd name="T30" fmla="+- 0 906 497"/>
                <a:gd name="T31" fmla="*/ 906 h 451"/>
                <a:gd name="T32" fmla="+- 0 1369 1354"/>
                <a:gd name="T33" fmla="*/ T32 w 252"/>
                <a:gd name="T34" fmla="+- 0 910 497"/>
                <a:gd name="T35" fmla="*/ 910 h 451"/>
                <a:gd name="T36" fmla="+- 0 1369 1354"/>
                <a:gd name="T37" fmla="*/ T36 w 252"/>
                <a:gd name="T38" fmla="+- 0 522 497"/>
                <a:gd name="T39" fmla="*/ 522 h 451"/>
                <a:gd name="T40" fmla="+- 0 1380 1354"/>
                <a:gd name="T41" fmla="*/ T40 w 252"/>
                <a:gd name="T42" fmla="+- 0 512 497"/>
                <a:gd name="T43" fmla="*/ 512 h 451"/>
                <a:gd name="T44" fmla="+- 0 1466 1354"/>
                <a:gd name="T45" fmla="*/ T44 w 252"/>
                <a:gd name="T46" fmla="+- 0 512 497"/>
                <a:gd name="T47" fmla="*/ 512 h 451"/>
                <a:gd name="T48" fmla="+- 0 1466 1354"/>
                <a:gd name="T49" fmla="*/ T48 w 252"/>
                <a:gd name="T50" fmla="+- 0 497 497"/>
                <a:gd name="T51" fmla="*/ 497 h 451"/>
                <a:gd name="T52" fmla="+- 0 1393 1354"/>
                <a:gd name="T53" fmla="*/ T52 w 252"/>
                <a:gd name="T54" fmla="+- 0 497 497"/>
                <a:gd name="T55" fmla="*/ 497 h 451"/>
                <a:gd name="T56" fmla="+- 0 1384 1354"/>
                <a:gd name="T57" fmla="*/ T56 w 252"/>
                <a:gd name="T58" fmla="+- 0 498 497"/>
                <a:gd name="T59" fmla="*/ 498 h 451"/>
                <a:gd name="T60" fmla="+- 0 1357 1354"/>
                <a:gd name="T61" fmla="*/ T60 w 252"/>
                <a:gd name="T62" fmla="+- 0 519 497"/>
                <a:gd name="T63" fmla="*/ 519 h 451"/>
                <a:gd name="T64" fmla="+- 0 1355 1354"/>
                <a:gd name="T65" fmla="*/ T64 w 252"/>
                <a:gd name="T66" fmla="+- 0 524 497"/>
                <a:gd name="T67" fmla="*/ 524 h 451"/>
                <a:gd name="T68" fmla="+- 0 1354 1354"/>
                <a:gd name="T69" fmla="*/ T68 w 252"/>
                <a:gd name="T70" fmla="+- 0 529 497"/>
                <a:gd name="T71" fmla="*/ 529 h 451"/>
                <a:gd name="T72" fmla="+- 0 1354 1354"/>
                <a:gd name="T73" fmla="*/ T72 w 252"/>
                <a:gd name="T74" fmla="+- 0 944 497"/>
                <a:gd name="T75" fmla="*/ 944 h 451"/>
                <a:gd name="T76" fmla="+- 0 1357 1354"/>
                <a:gd name="T77" fmla="*/ T76 w 252"/>
                <a:gd name="T78" fmla="+- 0 947 497"/>
                <a:gd name="T79" fmla="*/ 947 h 451"/>
                <a:gd name="T80" fmla="+- 0 1366 1354"/>
                <a:gd name="T81" fmla="*/ T80 w 252"/>
                <a:gd name="T82" fmla="+- 0 947 497"/>
                <a:gd name="T83" fmla="*/ 947 h 451"/>
                <a:gd name="T84" fmla="+- 0 1369 1354"/>
                <a:gd name="T85" fmla="*/ T84 w 252"/>
                <a:gd name="T86" fmla="+- 0 944 497"/>
                <a:gd name="T87" fmla="*/ 944 h 451"/>
                <a:gd name="T88" fmla="+- 0 1369 1354"/>
                <a:gd name="T89" fmla="*/ T88 w 252"/>
                <a:gd name="T90" fmla="+- 0 928 497"/>
                <a:gd name="T91" fmla="*/ 928 h 451"/>
                <a:gd name="T92" fmla="+- 0 1380 1354"/>
                <a:gd name="T93" fmla="*/ T92 w 252"/>
                <a:gd name="T94" fmla="+- 0 918 497"/>
                <a:gd name="T95" fmla="*/ 918 h 451"/>
                <a:gd name="T96" fmla="+- 0 1602 1354"/>
                <a:gd name="T97" fmla="*/ T96 w 252"/>
                <a:gd name="T98" fmla="+- 0 918 497"/>
                <a:gd name="T99" fmla="*/ 918 h 451"/>
                <a:gd name="T100" fmla="+- 0 1605 1354"/>
                <a:gd name="T101" fmla="*/ T100 w 252"/>
                <a:gd name="T102" fmla="+- 0 914 497"/>
                <a:gd name="T103" fmla="*/ 914 h 451"/>
                <a:gd name="T104" fmla="+- 0 1605 1354"/>
                <a:gd name="T105" fmla="*/ T104 w 252"/>
                <a:gd name="T106" fmla="+- 0 910 497"/>
                <a:gd name="T107" fmla="*/ 910 h 451"/>
                <a:gd name="T108" fmla="+- 0 1605 1354"/>
                <a:gd name="T109" fmla="*/ T108 w 252"/>
                <a:gd name="T110" fmla="+- 0 500 497"/>
                <a:gd name="T111" fmla="*/ 500 h 45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</a:cxnLst>
              <a:rect l="0" t="0" r="r" b="b"/>
              <a:pathLst>
                <a:path w="252" h="451">
                  <a:moveTo>
                    <a:pt x="251" y="3"/>
                  </a:moveTo>
                  <a:lnTo>
                    <a:pt x="248" y="0"/>
                  </a:lnTo>
                  <a:lnTo>
                    <a:pt x="142" y="0"/>
                  </a:lnTo>
                  <a:lnTo>
                    <a:pt x="142" y="15"/>
                  </a:lnTo>
                  <a:lnTo>
                    <a:pt x="236" y="15"/>
                  </a:lnTo>
                  <a:lnTo>
                    <a:pt x="236" y="406"/>
                  </a:lnTo>
                  <a:lnTo>
                    <a:pt x="30" y="406"/>
                  </a:lnTo>
                  <a:lnTo>
                    <a:pt x="22" y="409"/>
                  </a:lnTo>
                  <a:lnTo>
                    <a:pt x="15" y="413"/>
                  </a:lnTo>
                  <a:lnTo>
                    <a:pt x="15" y="25"/>
                  </a:lnTo>
                  <a:lnTo>
                    <a:pt x="26" y="15"/>
                  </a:lnTo>
                  <a:lnTo>
                    <a:pt x="112" y="15"/>
                  </a:lnTo>
                  <a:lnTo>
                    <a:pt x="112" y="0"/>
                  </a:lnTo>
                  <a:lnTo>
                    <a:pt x="39" y="0"/>
                  </a:lnTo>
                  <a:lnTo>
                    <a:pt x="30" y="1"/>
                  </a:lnTo>
                  <a:lnTo>
                    <a:pt x="3" y="22"/>
                  </a:lnTo>
                  <a:lnTo>
                    <a:pt x="1" y="27"/>
                  </a:lnTo>
                  <a:lnTo>
                    <a:pt x="0" y="32"/>
                  </a:lnTo>
                  <a:lnTo>
                    <a:pt x="0" y="447"/>
                  </a:lnTo>
                  <a:lnTo>
                    <a:pt x="3" y="450"/>
                  </a:lnTo>
                  <a:lnTo>
                    <a:pt x="12" y="450"/>
                  </a:lnTo>
                  <a:lnTo>
                    <a:pt x="15" y="447"/>
                  </a:lnTo>
                  <a:lnTo>
                    <a:pt x="15" y="431"/>
                  </a:lnTo>
                  <a:lnTo>
                    <a:pt x="26" y="421"/>
                  </a:lnTo>
                  <a:lnTo>
                    <a:pt x="248" y="421"/>
                  </a:lnTo>
                  <a:lnTo>
                    <a:pt x="251" y="417"/>
                  </a:lnTo>
                  <a:lnTo>
                    <a:pt x="251" y="413"/>
                  </a:lnTo>
                  <a:lnTo>
                    <a:pt x="251" y="3"/>
                  </a:lnTo>
                </a:path>
              </a:pathLst>
            </a:custGeom>
            <a:solidFill>
              <a:srgbClr val="0067A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2062" name="Picture 1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4" y="542"/>
              <a:ext cx="152" cy="11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Line 13"/>
            <p:cNvSpPr>
              <a:spLocks noChangeShapeType="1"/>
            </p:cNvSpPr>
            <p:nvPr/>
          </p:nvSpPr>
          <p:spPr bwMode="auto">
            <a:xfrm>
              <a:off x="1164" y="703"/>
              <a:ext cx="153" cy="0"/>
            </a:xfrm>
            <a:prstGeom prst="line">
              <a:avLst/>
            </a:prstGeom>
            <a:noFill/>
            <a:ln w="8890">
              <a:solidFill>
                <a:srgbClr val="0067AC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" name="Line 12"/>
            <p:cNvSpPr>
              <a:spLocks noChangeShapeType="1"/>
            </p:cNvSpPr>
            <p:nvPr/>
          </p:nvSpPr>
          <p:spPr bwMode="auto">
            <a:xfrm>
              <a:off x="1164" y="783"/>
              <a:ext cx="153" cy="0"/>
            </a:xfrm>
            <a:prstGeom prst="line">
              <a:avLst/>
            </a:prstGeom>
            <a:noFill/>
            <a:ln w="10414">
              <a:solidFill>
                <a:srgbClr val="0067AC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" name="Line 11"/>
            <p:cNvSpPr>
              <a:spLocks noChangeShapeType="1"/>
            </p:cNvSpPr>
            <p:nvPr/>
          </p:nvSpPr>
          <p:spPr bwMode="auto">
            <a:xfrm>
              <a:off x="1164" y="834"/>
              <a:ext cx="153" cy="0"/>
            </a:xfrm>
            <a:prstGeom prst="line">
              <a:avLst/>
            </a:prstGeom>
            <a:noFill/>
            <a:ln w="10414">
              <a:solidFill>
                <a:srgbClr val="0067AC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" name="Freeform 10"/>
            <p:cNvSpPr>
              <a:spLocks/>
            </p:cNvSpPr>
            <p:nvPr/>
          </p:nvSpPr>
          <p:spPr bwMode="auto">
            <a:xfrm>
              <a:off x="1459" y="448"/>
              <a:ext cx="45" cy="315"/>
            </a:xfrm>
            <a:custGeom>
              <a:avLst/>
              <a:gdLst>
                <a:gd name="T0" fmla="+- 0 1494 1459"/>
                <a:gd name="T1" fmla="*/ T0 w 45"/>
                <a:gd name="T2" fmla="+- 0 449 449"/>
                <a:gd name="T3" fmla="*/ 449 h 315"/>
                <a:gd name="T4" fmla="+- 0 1469 1459"/>
                <a:gd name="T5" fmla="*/ T4 w 45"/>
                <a:gd name="T6" fmla="+- 0 449 449"/>
                <a:gd name="T7" fmla="*/ 449 h 315"/>
                <a:gd name="T8" fmla="+- 0 1459 1459"/>
                <a:gd name="T9" fmla="*/ T8 w 45"/>
                <a:gd name="T10" fmla="+- 0 458 449"/>
                <a:gd name="T11" fmla="*/ 458 h 315"/>
                <a:gd name="T12" fmla="+- 0 1459 1459"/>
                <a:gd name="T13" fmla="*/ T12 w 45"/>
                <a:gd name="T14" fmla="+- 0 736 449"/>
                <a:gd name="T15" fmla="*/ 736 h 315"/>
                <a:gd name="T16" fmla="+- 0 1482 1459"/>
                <a:gd name="T17" fmla="*/ T16 w 45"/>
                <a:gd name="T18" fmla="+- 0 763 449"/>
                <a:gd name="T19" fmla="*/ 763 h 315"/>
                <a:gd name="T20" fmla="+- 0 1492 1459"/>
                <a:gd name="T21" fmla="*/ T20 w 45"/>
                <a:gd name="T22" fmla="+- 0 751 449"/>
                <a:gd name="T23" fmla="*/ 751 h 315"/>
                <a:gd name="T24" fmla="+- 0 1482 1459"/>
                <a:gd name="T25" fmla="*/ T24 w 45"/>
                <a:gd name="T26" fmla="+- 0 751 449"/>
                <a:gd name="T27" fmla="*/ 751 h 315"/>
                <a:gd name="T28" fmla="+- 0 1467 1459"/>
                <a:gd name="T29" fmla="*/ T28 w 45"/>
                <a:gd name="T30" fmla="+- 0 733 449"/>
                <a:gd name="T31" fmla="*/ 733 h 315"/>
                <a:gd name="T32" fmla="+- 0 1467 1459"/>
                <a:gd name="T33" fmla="*/ T32 w 45"/>
                <a:gd name="T34" fmla="+- 0 550 449"/>
                <a:gd name="T35" fmla="*/ 550 h 315"/>
                <a:gd name="T36" fmla="+- 0 1504 1459"/>
                <a:gd name="T37" fmla="*/ T36 w 45"/>
                <a:gd name="T38" fmla="+- 0 550 449"/>
                <a:gd name="T39" fmla="*/ 550 h 315"/>
                <a:gd name="T40" fmla="+- 0 1504 1459"/>
                <a:gd name="T41" fmla="*/ T40 w 45"/>
                <a:gd name="T42" fmla="+- 0 535 449"/>
                <a:gd name="T43" fmla="*/ 535 h 315"/>
                <a:gd name="T44" fmla="+- 0 1467 1459"/>
                <a:gd name="T45" fmla="*/ T44 w 45"/>
                <a:gd name="T46" fmla="+- 0 535 449"/>
                <a:gd name="T47" fmla="*/ 535 h 315"/>
                <a:gd name="T48" fmla="+- 0 1467 1459"/>
                <a:gd name="T49" fmla="*/ T48 w 45"/>
                <a:gd name="T50" fmla="+- 0 462 449"/>
                <a:gd name="T51" fmla="*/ 462 h 315"/>
                <a:gd name="T52" fmla="+- 0 1474 1459"/>
                <a:gd name="T53" fmla="*/ T52 w 45"/>
                <a:gd name="T54" fmla="+- 0 456 449"/>
                <a:gd name="T55" fmla="*/ 456 h 315"/>
                <a:gd name="T56" fmla="+- 0 1502 1459"/>
                <a:gd name="T57" fmla="*/ T56 w 45"/>
                <a:gd name="T58" fmla="+- 0 456 449"/>
                <a:gd name="T59" fmla="*/ 456 h 315"/>
                <a:gd name="T60" fmla="+- 0 1494 1459"/>
                <a:gd name="T61" fmla="*/ T60 w 45"/>
                <a:gd name="T62" fmla="+- 0 449 449"/>
                <a:gd name="T63" fmla="*/ 449 h 31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</a:cxnLst>
              <a:rect l="0" t="0" r="r" b="b"/>
              <a:pathLst>
                <a:path w="45" h="315">
                  <a:moveTo>
                    <a:pt x="35" y="0"/>
                  </a:moveTo>
                  <a:lnTo>
                    <a:pt x="10" y="0"/>
                  </a:lnTo>
                  <a:lnTo>
                    <a:pt x="0" y="9"/>
                  </a:lnTo>
                  <a:lnTo>
                    <a:pt x="0" y="287"/>
                  </a:lnTo>
                  <a:lnTo>
                    <a:pt x="23" y="314"/>
                  </a:lnTo>
                  <a:lnTo>
                    <a:pt x="33" y="302"/>
                  </a:lnTo>
                  <a:lnTo>
                    <a:pt x="23" y="302"/>
                  </a:lnTo>
                  <a:lnTo>
                    <a:pt x="8" y="284"/>
                  </a:lnTo>
                  <a:lnTo>
                    <a:pt x="8" y="101"/>
                  </a:lnTo>
                  <a:lnTo>
                    <a:pt x="45" y="101"/>
                  </a:lnTo>
                  <a:lnTo>
                    <a:pt x="45" y="86"/>
                  </a:lnTo>
                  <a:lnTo>
                    <a:pt x="8" y="86"/>
                  </a:lnTo>
                  <a:lnTo>
                    <a:pt x="8" y="13"/>
                  </a:lnTo>
                  <a:lnTo>
                    <a:pt x="15" y="7"/>
                  </a:lnTo>
                  <a:lnTo>
                    <a:pt x="43" y="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" name="Line 9"/>
            <p:cNvSpPr>
              <a:spLocks noChangeShapeType="1"/>
            </p:cNvSpPr>
            <p:nvPr/>
          </p:nvSpPr>
          <p:spPr bwMode="auto">
            <a:xfrm>
              <a:off x="1493" y="550"/>
              <a:ext cx="0" cy="201"/>
            </a:xfrm>
            <a:prstGeom prst="line">
              <a:avLst/>
            </a:prstGeom>
            <a:noFill/>
            <a:ln w="14262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" name="Freeform 8"/>
            <p:cNvSpPr>
              <a:spLocks/>
            </p:cNvSpPr>
            <p:nvPr/>
          </p:nvSpPr>
          <p:spPr bwMode="auto">
            <a:xfrm>
              <a:off x="1489" y="456"/>
              <a:ext cx="15" cy="79"/>
            </a:xfrm>
            <a:custGeom>
              <a:avLst/>
              <a:gdLst>
                <a:gd name="T0" fmla="+- 0 1502 1490"/>
                <a:gd name="T1" fmla="*/ T0 w 15"/>
                <a:gd name="T2" fmla="+- 0 456 456"/>
                <a:gd name="T3" fmla="*/ 456 h 79"/>
                <a:gd name="T4" fmla="+- 0 1490 1490"/>
                <a:gd name="T5" fmla="*/ T4 w 15"/>
                <a:gd name="T6" fmla="+- 0 456 456"/>
                <a:gd name="T7" fmla="*/ 456 h 79"/>
                <a:gd name="T8" fmla="+- 0 1496 1490"/>
                <a:gd name="T9" fmla="*/ T8 w 15"/>
                <a:gd name="T10" fmla="+- 0 462 456"/>
                <a:gd name="T11" fmla="*/ 462 h 79"/>
                <a:gd name="T12" fmla="+- 0 1496 1490"/>
                <a:gd name="T13" fmla="*/ T12 w 15"/>
                <a:gd name="T14" fmla="+- 0 535 456"/>
                <a:gd name="T15" fmla="*/ 535 h 79"/>
                <a:gd name="T16" fmla="+- 0 1504 1490"/>
                <a:gd name="T17" fmla="*/ T16 w 15"/>
                <a:gd name="T18" fmla="+- 0 535 456"/>
                <a:gd name="T19" fmla="*/ 535 h 79"/>
                <a:gd name="T20" fmla="+- 0 1504 1490"/>
                <a:gd name="T21" fmla="*/ T20 w 15"/>
                <a:gd name="T22" fmla="+- 0 458 456"/>
                <a:gd name="T23" fmla="*/ 458 h 79"/>
                <a:gd name="T24" fmla="+- 0 1502 1490"/>
                <a:gd name="T25" fmla="*/ T24 w 15"/>
                <a:gd name="T26" fmla="+- 0 456 456"/>
                <a:gd name="T27" fmla="*/ 456 h 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</a:cxnLst>
              <a:rect l="0" t="0" r="r" b="b"/>
              <a:pathLst>
                <a:path w="15" h="79">
                  <a:moveTo>
                    <a:pt x="12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6" y="79"/>
                  </a:lnTo>
                  <a:lnTo>
                    <a:pt x="14" y="79"/>
                  </a:lnTo>
                  <a:lnTo>
                    <a:pt x="14" y="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" name="Freeform 7"/>
            <p:cNvSpPr>
              <a:spLocks/>
            </p:cNvSpPr>
            <p:nvPr/>
          </p:nvSpPr>
          <p:spPr bwMode="auto">
            <a:xfrm>
              <a:off x="1449" y="441"/>
              <a:ext cx="58" cy="329"/>
            </a:xfrm>
            <a:custGeom>
              <a:avLst/>
              <a:gdLst>
                <a:gd name="T0" fmla="+- 0 1481 1450"/>
                <a:gd name="T1" fmla="*/ T0 w 58"/>
                <a:gd name="T2" fmla="+- 0 442 442"/>
                <a:gd name="T3" fmla="*/ 442 h 329"/>
                <a:gd name="T4" fmla="+- 0 1469 1450"/>
                <a:gd name="T5" fmla="*/ T4 w 58"/>
                <a:gd name="T6" fmla="+- 0 444 442"/>
                <a:gd name="T7" fmla="*/ 444 h 329"/>
                <a:gd name="T8" fmla="+- 0 1459 1450"/>
                <a:gd name="T9" fmla="*/ T8 w 58"/>
                <a:gd name="T10" fmla="+- 0 450 442"/>
                <a:gd name="T11" fmla="*/ 450 h 329"/>
                <a:gd name="T12" fmla="+- 0 1452 1450"/>
                <a:gd name="T13" fmla="*/ T12 w 58"/>
                <a:gd name="T14" fmla="+- 0 459 442"/>
                <a:gd name="T15" fmla="*/ 459 h 329"/>
                <a:gd name="T16" fmla="+- 0 1450 1450"/>
                <a:gd name="T17" fmla="*/ T16 w 58"/>
                <a:gd name="T18" fmla="+- 0 470 442"/>
                <a:gd name="T19" fmla="*/ 470 h 329"/>
                <a:gd name="T20" fmla="+- 0 1450 1450"/>
                <a:gd name="T21" fmla="*/ T20 w 58"/>
                <a:gd name="T22" fmla="+- 0 737 442"/>
                <a:gd name="T23" fmla="*/ 737 h 329"/>
                <a:gd name="T24" fmla="+- 0 1450 1450"/>
                <a:gd name="T25" fmla="*/ T24 w 58"/>
                <a:gd name="T26" fmla="+- 0 738 442"/>
                <a:gd name="T27" fmla="*/ 738 h 329"/>
                <a:gd name="T28" fmla="+- 0 1451 1450"/>
                <a:gd name="T29" fmla="*/ T28 w 58"/>
                <a:gd name="T30" fmla="+- 0 740 442"/>
                <a:gd name="T31" fmla="*/ 740 h 329"/>
                <a:gd name="T32" fmla="+- 0 1474 1450"/>
                <a:gd name="T33" fmla="*/ T32 w 58"/>
                <a:gd name="T34" fmla="+- 0 767 442"/>
                <a:gd name="T35" fmla="*/ 767 h 329"/>
                <a:gd name="T36" fmla="+- 0 1476 1450"/>
                <a:gd name="T37" fmla="*/ T36 w 58"/>
                <a:gd name="T38" fmla="+- 0 769 442"/>
                <a:gd name="T39" fmla="*/ 769 h 329"/>
                <a:gd name="T40" fmla="+- 0 1478 1450"/>
                <a:gd name="T41" fmla="*/ T40 w 58"/>
                <a:gd name="T42" fmla="+- 0 770 442"/>
                <a:gd name="T43" fmla="*/ 770 h 329"/>
                <a:gd name="T44" fmla="+- 0 1483 1450"/>
                <a:gd name="T45" fmla="*/ T44 w 58"/>
                <a:gd name="T46" fmla="+- 0 770 442"/>
                <a:gd name="T47" fmla="*/ 770 h 329"/>
                <a:gd name="T48" fmla="+- 0 1486 1450"/>
                <a:gd name="T49" fmla="*/ T48 w 58"/>
                <a:gd name="T50" fmla="+- 0 769 442"/>
                <a:gd name="T51" fmla="*/ 769 h 329"/>
                <a:gd name="T52" fmla="+- 0 1501 1450"/>
                <a:gd name="T53" fmla="*/ T52 w 58"/>
                <a:gd name="T54" fmla="+- 0 750 442"/>
                <a:gd name="T55" fmla="*/ 750 h 329"/>
                <a:gd name="T56" fmla="+- 0 1481 1450"/>
                <a:gd name="T57" fmla="*/ T56 w 58"/>
                <a:gd name="T58" fmla="+- 0 750 442"/>
                <a:gd name="T59" fmla="*/ 750 h 329"/>
                <a:gd name="T60" fmla="+- 0 1466 1450"/>
                <a:gd name="T61" fmla="*/ T60 w 58"/>
                <a:gd name="T62" fmla="+- 0 733 442"/>
                <a:gd name="T63" fmla="*/ 733 h 329"/>
                <a:gd name="T64" fmla="+- 0 1466 1450"/>
                <a:gd name="T65" fmla="*/ T64 w 58"/>
                <a:gd name="T66" fmla="+- 0 462 442"/>
                <a:gd name="T67" fmla="*/ 462 h 329"/>
                <a:gd name="T68" fmla="+- 0 1472 1450"/>
                <a:gd name="T69" fmla="*/ T68 w 58"/>
                <a:gd name="T70" fmla="+- 0 456 442"/>
                <a:gd name="T71" fmla="*/ 456 h 329"/>
                <a:gd name="T72" fmla="+- 0 1507 1450"/>
                <a:gd name="T73" fmla="*/ T72 w 58"/>
                <a:gd name="T74" fmla="+- 0 456 442"/>
                <a:gd name="T75" fmla="*/ 456 h 329"/>
                <a:gd name="T76" fmla="+- 0 1503 1450"/>
                <a:gd name="T77" fmla="*/ T76 w 58"/>
                <a:gd name="T78" fmla="+- 0 450 442"/>
                <a:gd name="T79" fmla="*/ 450 h 329"/>
                <a:gd name="T80" fmla="+- 0 1493 1450"/>
                <a:gd name="T81" fmla="*/ T80 w 58"/>
                <a:gd name="T82" fmla="+- 0 444 442"/>
                <a:gd name="T83" fmla="*/ 444 h 329"/>
                <a:gd name="T84" fmla="+- 0 1481 1450"/>
                <a:gd name="T85" fmla="*/ T84 w 58"/>
                <a:gd name="T86" fmla="+- 0 442 442"/>
                <a:gd name="T87" fmla="*/ 442 h 32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</a:cxnLst>
              <a:rect l="0" t="0" r="r" b="b"/>
              <a:pathLst>
                <a:path w="58" h="329">
                  <a:moveTo>
                    <a:pt x="31" y="0"/>
                  </a:moveTo>
                  <a:lnTo>
                    <a:pt x="19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8"/>
                  </a:lnTo>
                  <a:lnTo>
                    <a:pt x="0" y="295"/>
                  </a:lnTo>
                  <a:lnTo>
                    <a:pt x="0" y="296"/>
                  </a:lnTo>
                  <a:lnTo>
                    <a:pt x="1" y="298"/>
                  </a:lnTo>
                  <a:lnTo>
                    <a:pt x="24" y="325"/>
                  </a:lnTo>
                  <a:lnTo>
                    <a:pt x="26" y="327"/>
                  </a:lnTo>
                  <a:lnTo>
                    <a:pt x="28" y="328"/>
                  </a:lnTo>
                  <a:lnTo>
                    <a:pt x="33" y="328"/>
                  </a:lnTo>
                  <a:lnTo>
                    <a:pt x="36" y="327"/>
                  </a:lnTo>
                  <a:lnTo>
                    <a:pt x="51" y="308"/>
                  </a:lnTo>
                  <a:lnTo>
                    <a:pt x="31" y="308"/>
                  </a:lnTo>
                  <a:lnTo>
                    <a:pt x="16" y="291"/>
                  </a:lnTo>
                  <a:lnTo>
                    <a:pt x="16" y="20"/>
                  </a:lnTo>
                  <a:lnTo>
                    <a:pt x="22" y="14"/>
                  </a:lnTo>
                  <a:lnTo>
                    <a:pt x="57" y="14"/>
                  </a:lnTo>
                  <a:lnTo>
                    <a:pt x="53" y="8"/>
                  </a:lnTo>
                  <a:lnTo>
                    <a:pt x="43" y="2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67A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" name="Line 6"/>
            <p:cNvSpPr>
              <a:spLocks noChangeShapeType="1"/>
            </p:cNvSpPr>
            <p:nvPr/>
          </p:nvSpPr>
          <p:spPr bwMode="auto">
            <a:xfrm>
              <a:off x="1496" y="456"/>
              <a:ext cx="0" cy="294"/>
            </a:xfrm>
            <a:prstGeom prst="line">
              <a:avLst/>
            </a:prstGeom>
            <a:noFill/>
            <a:ln w="19723">
              <a:solidFill>
                <a:srgbClr val="0067AC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" name="AutoShape 5"/>
            <p:cNvSpPr>
              <a:spLocks/>
            </p:cNvSpPr>
            <p:nvPr/>
          </p:nvSpPr>
          <p:spPr bwMode="auto">
            <a:xfrm>
              <a:off x="1449" y="535"/>
              <a:ext cx="63" cy="252"/>
            </a:xfrm>
            <a:custGeom>
              <a:avLst/>
              <a:gdLst>
                <a:gd name="T0" fmla="+- 0 1488 1450"/>
                <a:gd name="T1" fmla="*/ T0 w 63"/>
                <a:gd name="T2" fmla="+- 0 761 535"/>
                <a:gd name="T3" fmla="*/ 761 h 252"/>
                <a:gd name="T4" fmla="+- 0 1487 1450"/>
                <a:gd name="T5" fmla="*/ T4 w 63"/>
                <a:gd name="T6" fmla="+- 0 759 535"/>
                <a:gd name="T7" fmla="*/ 759 h 252"/>
                <a:gd name="T8" fmla="+- 0 1484 1450"/>
                <a:gd name="T9" fmla="*/ T8 w 63"/>
                <a:gd name="T10" fmla="+- 0 757 535"/>
                <a:gd name="T11" fmla="*/ 757 h 252"/>
                <a:gd name="T12" fmla="+- 0 1482 1450"/>
                <a:gd name="T13" fmla="*/ T12 w 63"/>
                <a:gd name="T14" fmla="+- 0 756 535"/>
                <a:gd name="T15" fmla="*/ 756 h 252"/>
                <a:gd name="T16" fmla="+- 0 1479 1450"/>
                <a:gd name="T17" fmla="*/ T16 w 63"/>
                <a:gd name="T18" fmla="+- 0 756 535"/>
                <a:gd name="T19" fmla="*/ 756 h 252"/>
                <a:gd name="T20" fmla="+- 0 1477 1450"/>
                <a:gd name="T21" fmla="*/ T20 w 63"/>
                <a:gd name="T22" fmla="+- 0 757 535"/>
                <a:gd name="T23" fmla="*/ 757 h 252"/>
                <a:gd name="T24" fmla="+- 0 1476 1450"/>
                <a:gd name="T25" fmla="*/ T24 w 63"/>
                <a:gd name="T26" fmla="+- 0 758 535"/>
                <a:gd name="T27" fmla="*/ 758 h 252"/>
                <a:gd name="T28" fmla="+- 0 1475 1450"/>
                <a:gd name="T29" fmla="*/ T28 w 63"/>
                <a:gd name="T30" fmla="+- 0 759 535"/>
                <a:gd name="T31" fmla="*/ 759 h 252"/>
                <a:gd name="T32" fmla="+- 0 1474 1450"/>
                <a:gd name="T33" fmla="*/ T32 w 63"/>
                <a:gd name="T34" fmla="+- 0 761 535"/>
                <a:gd name="T35" fmla="*/ 761 h 252"/>
                <a:gd name="T36" fmla="+- 0 1474 1450"/>
                <a:gd name="T37" fmla="*/ T36 w 63"/>
                <a:gd name="T38" fmla="+- 0 784 535"/>
                <a:gd name="T39" fmla="*/ 784 h 252"/>
                <a:gd name="T40" fmla="+- 0 1477 1450"/>
                <a:gd name="T41" fmla="*/ T40 w 63"/>
                <a:gd name="T42" fmla="+- 0 787 535"/>
                <a:gd name="T43" fmla="*/ 787 h 252"/>
                <a:gd name="T44" fmla="+- 0 1484 1450"/>
                <a:gd name="T45" fmla="*/ T44 w 63"/>
                <a:gd name="T46" fmla="+- 0 787 535"/>
                <a:gd name="T47" fmla="*/ 787 h 252"/>
                <a:gd name="T48" fmla="+- 0 1488 1450"/>
                <a:gd name="T49" fmla="*/ T48 w 63"/>
                <a:gd name="T50" fmla="+- 0 784 535"/>
                <a:gd name="T51" fmla="*/ 784 h 252"/>
                <a:gd name="T52" fmla="+- 0 1488 1450"/>
                <a:gd name="T53" fmla="*/ T52 w 63"/>
                <a:gd name="T54" fmla="+- 0 761 535"/>
                <a:gd name="T55" fmla="*/ 761 h 252"/>
                <a:gd name="T56" fmla="+- 0 1512 1450"/>
                <a:gd name="T57" fmla="*/ T56 w 63"/>
                <a:gd name="T58" fmla="+- 0 538 535"/>
                <a:gd name="T59" fmla="*/ 538 h 252"/>
                <a:gd name="T60" fmla="+- 0 1508 1450"/>
                <a:gd name="T61" fmla="*/ T60 w 63"/>
                <a:gd name="T62" fmla="+- 0 535 535"/>
                <a:gd name="T63" fmla="*/ 535 h 252"/>
                <a:gd name="T64" fmla="+- 0 1453 1450"/>
                <a:gd name="T65" fmla="*/ T64 w 63"/>
                <a:gd name="T66" fmla="+- 0 535 535"/>
                <a:gd name="T67" fmla="*/ 535 h 252"/>
                <a:gd name="T68" fmla="+- 0 1450 1450"/>
                <a:gd name="T69" fmla="*/ T68 w 63"/>
                <a:gd name="T70" fmla="+- 0 538 535"/>
                <a:gd name="T71" fmla="*/ 538 h 252"/>
                <a:gd name="T72" fmla="+- 0 1450 1450"/>
                <a:gd name="T73" fmla="*/ T72 w 63"/>
                <a:gd name="T74" fmla="+- 0 546 535"/>
                <a:gd name="T75" fmla="*/ 546 h 252"/>
                <a:gd name="T76" fmla="+- 0 1453 1450"/>
                <a:gd name="T77" fmla="*/ T76 w 63"/>
                <a:gd name="T78" fmla="+- 0 549 535"/>
                <a:gd name="T79" fmla="*/ 549 h 252"/>
                <a:gd name="T80" fmla="+- 0 1508 1450"/>
                <a:gd name="T81" fmla="*/ T80 w 63"/>
                <a:gd name="T82" fmla="+- 0 549 535"/>
                <a:gd name="T83" fmla="*/ 549 h 252"/>
                <a:gd name="T84" fmla="+- 0 1512 1450"/>
                <a:gd name="T85" fmla="*/ T84 w 63"/>
                <a:gd name="T86" fmla="+- 0 546 535"/>
                <a:gd name="T87" fmla="*/ 546 h 252"/>
                <a:gd name="T88" fmla="+- 0 1512 1450"/>
                <a:gd name="T89" fmla="*/ T88 w 63"/>
                <a:gd name="T90" fmla="+- 0 538 535"/>
                <a:gd name="T91" fmla="*/ 538 h 25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</a:cxnLst>
              <a:rect l="0" t="0" r="r" b="b"/>
              <a:pathLst>
                <a:path w="63" h="252">
                  <a:moveTo>
                    <a:pt x="38" y="226"/>
                  </a:moveTo>
                  <a:lnTo>
                    <a:pt x="37" y="224"/>
                  </a:lnTo>
                  <a:lnTo>
                    <a:pt x="34" y="222"/>
                  </a:lnTo>
                  <a:lnTo>
                    <a:pt x="32" y="221"/>
                  </a:lnTo>
                  <a:lnTo>
                    <a:pt x="29" y="221"/>
                  </a:lnTo>
                  <a:lnTo>
                    <a:pt x="27" y="222"/>
                  </a:lnTo>
                  <a:lnTo>
                    <a:pt x="26" y="223"/>
                  </a:lnTo>
                  <a:lnTo>
                    <a:pt x="25" y="224"/>
                  </a:lnTo>
                  <a:lnTo>
                    <a:pt x="24" y="226"/>
                  </a:lnTo>
                  <a:lnTo>
                    <a:pt x="24" y="249"/>
                  </a:lnTo>
                  <a:lnTo>
                    <a:pt x="27" y="252"/>
                  </a:lnTo>
                  <a:lnTo>
                    <a:pt x="34" y="252"/>
                  </a:lnTo>
                  <a:lnTo>
                    <a:pt x="38" y="249"/>
                  </a:lnTo>
                  <a:lnTo>
                    <a:pt x="38" y="226"/>
                  </a:lnTo>
                  <a:moveTo>
                    <a:pt x="62" y="3"/>
                  </a:moveTo>
                  <a:lnTo>
                    <a:pt x="5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0" y="11"/>
                  </a:lnTo>
                  <a:lnTo>
                    <a:pt x="3" y="14"/>
                  </a:lnTo>
                  <a:lnTo>
                    <a:pt x="58" y="14"/>
                  </a:lnTo>
                  <a:lnTo>
                    <a:pt x="62" y="11"/>
                  </a:lnTo>
                  <a:lnTo>
                    <a:pt x="62" y="3"/>
                  </a:lnTo>
                </a:path>
              </a:pathLst>
            </a:custGeom>
            <a:solidFill>
              <a:srgbClr val="0067A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" name="Freeform 4"/>
            <p:cNvSpPr>
              <a:spLocks/>
            </p:cNvSpPr>
            <p:nvPr/>
          </p:nvSpPr>
          <p:spPr bwMode="auto">
            <a:xfrm>
              <a:off x="1447" y="794"/>
              <a:ext cx="84" cy="60"/>
            </a:xfrm>
            <a:custGeom>
              <a:avLst/>
              <a:gdLst>
                <a:gd name="T0" fmla="+- 0 1531 1447"/>
                <a:gd name="T1" fmla="*/ T0 w 84"/>
                <a:gd name="T2" fmla="+- 0 804 794"/>
                <a:gd name="T3" fmla="*/ 804 h 60"/>
                <a:gd name="T4" fmla="+- 0 1530 1447"/>
                <a:gd name="T5" fmla="*/ T4 w 84"/>
                <a:gd name="T6" fmla="+- 0 800 794"/>
                <a:gd name="T7" fmla="*/ 800 h 60"/>
                <a:gd name="T8" fmla="+- 0 1523 1447"/>
                <a:gd name="T9" fmla="*/ T8 w 84"/>
                <a:gd name="T10" fmla="+- 0 794 794"/>
                <a:gd name="T11" fmla="*/ 794 h 60"/>
                <a:gd name="T12" fmla="+- 0 1518 1447"/>
                <a:gd name="T13" fmla="*/ T12 w 84"/>
                <a:gd name="T14" fmla="+- 0 795 794"/>
                <a:gd name="T15" fmla="*/ 795 h 60"/>
                <a:gd name="T16" fmla="+- 0 1516 1447"/>
                <a:gd name="T17" fmla="*/ T16 w 84"/>
                <a:gd name="T18" fmla="+- 0 798 794"/>
                <a:gd name="T19" fmla="*/ 798 h 60"/>
                <a:gd name="T20" fmla="+- 0 1480 1447"/>
                <a:gd name="T21" fmla="*/ T20 w 84"/>
                <a:gd name="T22" fmla="+- 0 836 794"/>
                <a:gd name="T23" fmla="*/ 836 h 60"/>
                <a:gd name="T24" fmla="+- 0 1459 1447"/>
                <a:gd name="T25" fmla="*/ T24 w 84"/>
                <a:gd name="T26" fmla="+- 0 816 794"/>
                <a:gd name="T27" fmla="*/ 816 h 60"/>
                <a:gd name="T28" fmla="+- 0 1454 1447"/>
                <a:gd name="T29" fmla="*/ T28 w 84"/>
                <a:gd name="T30" fmla="+- 0 816 794"/>
                <a:gd name="T31" fmla="*/ 816 h 60"/>
                <a:gd name="T32" fmla="+- 0 1447 1447"/>
                <a:gd name="T33" fmla="*/ T32 w 84"/>
                <a:gd name="T34" fmla="+- 0 821 794"/>
                <a:gd name="T35" fmla="*/ 821 h 60"/>
                <a:gd name="T36" fmla="+- 0 1447 1447"/>
                <a:gd name="T37" fmla="*/ T36 w 84"/>
                <a:gd name="T38" fmla="+- 0 826 794"/>
                <a:gd name="T39" fmla="*/ 826 h 60"/>
                <a:gd name="T40" fmla="+- 0 1450 1447"/>
                <a:gd name="T41" fmla="*/ T40 w 84"/>
                <a:gd name="T42" fmla="+- 0 829 794"/>
                <a:gd name="T43" fmla="*/ 829 h 60"/>
                <a:gd name="T44" fmla="+- 0 1471 1447"/>
                <a:gd name="T45" fmla="*/ T44 w 84"/>
                <a:gd name="T46" fmla="+- 0 848 794"/>
                <a:gd name="T47" fmla="*/ 848 h 60"/>
                <a:gd name="T48" fmla="+- 0 1472 1447"/>
                <a:gd name="T49" fmla="*/ T48 w 84"/>
                <a:gd name="T50" fmla="+- 0 850 794"/>
                <a:gd name="T51" fmla="*/ 850 h 60"/>
                <a:gd name="T52" fmla="+- 0 1475 1447"/>
                <a:gd name="T53" fmla="*/ T52 w 84"/>
                <a:gd name="T54" fmla="+- 0 852 794"/>
                <a:gd name="T55" fmla="*/ 852 h 60"/>
                <a:gd name="T56" fmla="+- 0 1475 1447"/>
                <a:gd name="T57" fmla="*/ T56 w 84"/>
                <a:gd name="T58" fmla="+- 0 852 794"/>
                <a:gd name="T59" fmla="*/ 852 h 60"/>
                <a:gd name="T60" fmla="+- 0 1476 1447"/>
                <a:gd name="T61" fmla="*/ T60 w 84"/>
                <a:gd name="T62" fmla="+- 0 853 794"/>
                <a:gd name="T63" fmla="*/ 853 h 60"/>
                <a:gd name="T64" fmla="+- 0 1477 1447"/>
                <a:gd name="T65" fmla="*/ T64 w 84"/>
                <a:gd name="T66" fmla="+- 0 853 794"/>
                <a:gd name="T67" fmla="*/ 853 h 60"/>
                <a:gd name="T68" fmla="+- 0 1477 1447"/>
                <a:gd name="T69" fmla="*/ T68 w 84"/>
                <a:gd name="T70" fmla="+- 0 853 794"/>
                <a:gd name="T71" fmla="*/ 853 h 60"/>
                <a:gd name="T72" fmla="+- 0 1478 1447"/>
                <a:gd name="T73" fmla="*/ T72 w 84"/>
                <a:gd name="T74" fmla="+- 0 854 794"/>
                <a:gd name="T75" fmla="*/ 854 h 60"/>
                <a:gd name="T76" fmla="+- 0 1479 1447"/>
                <a:gd name="T77" fmla="*/ T76 w 84"/>
                <a:gd name="T78" fmla="+- 0 854 794"/>
                <a:gd name="T79" fmla="*/ 854 h 60"/>
                <a:gd name="T80" fmla="+- 0 1480 1447"/>
                <a:gd name="T81" fmla="*/ T80 w 84"/>
                <a:gd name="T82" fmla="+- 0 854 794"/>
                <a:gd name="T83" fmla="*/ 854 h 60"/>
                <a:gd name="T84" fmla="+- 0 1482 1447"/>
                <a:gd name="T85" fmla="*/ T84 w 84"/>
                <a:gd name="T86" fmla="+- 0 854 794"/>
                <a:gd name="T87" fmla="*/ 854 h 60"/>
                <a:gd name="T88" fmla="+- 0 1485 1447"/>
                <a:gd name="T89" fmla="*/ T88 w 84"/>
                <a:gd name="T90" fmla="+- 0 853 794"/>
                <a:gd name="T91" fmla="*/ 853 h 60"/>
                <a:gd name="T92" fmla="+- 0 1485 1447"/>
                <a:gd name="T93" fmla="*/ T92 w 84"/>
                <a:gd name="T94" fmla="+- 0 853 794"/>
                <a:gd name="T95" fmla="*/ 853 h 60"/>
                <a:gd name="T96" fmla="+- 0 1489 1447"/>
                <a:gd name="T97" fmla="*/ T96 w 84"/>
                <a:gd name="T98" fmla="+- 0 849 794"/>
                <a:gd name="T99" fmla="*/ 849 h 60"/>
                <a:gd name="T100" fmla="+- 0 1489 1447"/>
                <a:gd name="T101" fmla="*/ T100 w 84"/>
                <a:gd name="T102" fmla="+- 0 848 794"/>
                <a:gd name="T103" fmla="*/ 848 h 60"/>
                <a:gd name="T104" fmla="+- 0 1528 1447"/>
                <a:gd name="T105" fmla="*/ T104 w 84"/>
                <a:gd name="T106" fmla="+- 0 807 794"/>
                <a:gd name="T107" fmla="*/ 807 h 60"/>
                <a:gd name="T108" fmla="+- 0 1531 1447"/>
                <a:gd name="T109" fmla="*/ T108 w 84"/>
                <a:gd name="T110" fmla="+- 0 804 794"/>
                <a:gd name="T111" fmla="*/ 804 h 6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</a:cxnLst>
              <a:rect l="0" t="0" r="r" b="b"/>
              <a:pathLst>
                <a:path w="84" h="60">
                  <a:moveTo>
                    <a:pt x="84" y="10"/>
                  </a:moveTo>
                  <a:lnTo>
                    <a:pt x="83" y="6"/>
                  </a:lnTo>
                  <a:lnTo>
                    <a:pt x="76" y="0"/>
                  </a:lnTo>
                  <a:lnTo>
                    <a:pt x="71" y="1"/>
                  </a:lnTo>
                  <a:lnTo>
                    <a:pt x="69" y="4"/>
                  </a:lnTo>
                  <a:lnTo>
                    <a:pt x="33" y="42"/>
                  </a:lnTo>
                  <a:lnTo>
                    <a:pt x="12" y="22"/>
                  </a:lnTo>
                  <a:lnTo>
                    <a:pt x="7" y="22"/>
                  </a:lnTo>
                  <a:lnTo>
                    <a:pt x="0" y="27"/>
                  </a:lnTo>
                  <a:lnTo>
                    <a:pt x="0" y="32"/>
                  </a:lnTo>
                  <a:lnTo>
                    <a:pt x="3" y="35"/>
                  </a:lnTo>
                  <a:lnTo>
                    <a:pt x="24" y="54"/>
                  </a:lnTo>
                  <a:lnTo>
                    <a:pt x="25" y="56"/>
                  </a:lnTo>
                  <a:lnTo>
                    <a:pt x="28" y="58"/>
                  </a:lnTo>
                  <a:lnTo>
                    <a:pt x="29" y="59"/>
                  </a:lnTo>
                  <a:lnTo>
                    <a:pt x="30" y="59"/>
                  </a:lnTo>
                  <a:lnTo>
                    <a:pt x="31" y="60"/>
                  </a:lnTo>
                  <a:lnTo>
                    <a:pt x="32" y="60"/>
                  </a:lnTo>
                  <a:lnTo>
                    <a:pt x="33" y="60"/>
                  </a:lnTo>
                  <a:lnTo>
                    <a:pt x="35" y="60"/>
                  </a:lnTo>
                  <a:lnTo>
                    <a:pt x="38" y="59"/>
                  </a:lnTo>
                  <a:lnTo>
                    <a:pt x="42" y="55"/>
                  </a:lnTo>
                  <a:lnTo>
                    <a:pt x="42" y="54"/>
                  </a:lnTo>
                  <a:lnTo>
                    <a:pt x="81" y="13"/>
                  </a:lnTo>
                  <a:lnTo>
                    <a:pt x="84" y="10"/>
                  </a:lnTo>
                </a:path>
              </a:pathLst>
            </a:custGeom>
            <a:solidFill>
              <a:srgbClr val="D613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29" name="Text Box 2"/>
          <p:cNvSpPr txBox="1">
            <a:spLocks noChangeArrowheads="1"/>
          </p:cNvSpPr>
          <p:nvPr/>
        </p:nvSpPr>
        <p:spPr bwMode="auto">
          <a:xfrm>
            <a:off x="1977559" y="677766"/>
            <a:ext cx="2219902" cy="1011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dirty="0">
                <a:ln>
                  <a:noFill/>
                </a:ln>
                <a:solidFill>
                  <a:srgbClr val="0067A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НАЦИОНАЛЬНЫЙ ПРОЕКТ</a:t>
            </a:r>
            <a:endParaRPr kumimoji="0" lang="ru-RU" altLang="ru-RU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rgbClr val="0067A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ОБРАЗОВАНИЕ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Text Box 1"/>
          <p:cNvSpPr txBox="1">
            <a:spLocks noChangeArrowheads="1"/>
          </p:cNvSpPr>
          <p:nvPr/>
        </p:nvSpPr>
        <p:spPr bwMode="auto">
          <a:xfrm>
            <a:off x="4143375" y="358434"/>
            <a:ext cx="7313893" cy="336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rgbClr val="0067AC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rgbClr val="0067A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                                       Федеральный проект «Современная школа»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0" y="0"/>
            <a:ext cx="140346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485096" y="610939"/>
            <a:ext cx="140346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6" name="Picture 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6" y="3019148"/>
            <a:ext cx="720080" cy="1109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3" y="3727812"/>
            <a:ext cx="720080" cy="1109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10" y="4370900"/>
            <a:ext cx="720080" cy="1109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97" y="5048419"/>
            <a:ext cx="720080" cy="1109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10" y="5748152"/>
            <a:ext cx="720080" cy="1109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7869" y="5445"/>
            <a:ext cx="720080" cy="1109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9432" y="764529"/>
            <a:ext cx="720080" cy="1109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1004" y="1460171"/>
            <a:ext cx="720080" cy="1109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6594027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BF22E78-8600-4D60-B84A-47B91CBC52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523" y="71229"/>
            <a:ext cx="10852052" cy="671554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3200" b="1" i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ru-RU" sz="3200" b="1" i="1" dirty="0" smtClean="0">
                <a:solidFill>
                  <a:srgbClr val="FF0000"/>
                </a:solidFill>
              </a:rPr>
              <a:t>Участие в олимпиадах и конкурсах различных уровней</a:t>
            </a:r>
            <a:endParaRPr lang="ru-RU" sz="3200" i="1" dirty="0">
              <a:solidFill>
                <a:srgbClr val="FF0000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13E56528-4608-497D-A160-174F2986E9D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161" y="5677203"/>
            <a:ext cx="719390" cy="110956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A2711C8C-B5AB-4486-8E74-C88ED713724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161" y="4945694"/>
            <a:ext cx="719390" cy="110956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BF64C34-C046-4331-B4EC-90E1C037D12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161" y="4214185"/>
            <a:ext cx="719390" cy="110956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DB94455B-2238-4CC1-8E91-7544345E00E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161" y="3509223"/>
            <a:ext cx="719390" cy="11095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81D6D732-6B70-49BC-B78F-D1DF5642269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161" y="2805806"/>
            <a:ext cx="719390" cy="110956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D1A36490-BDD4-47DF-B2D9-744CF9E0F19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06961" y="6368"/>
            <a:ext cx="719390" cy="11095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6804455D-E621-49EA-8353-F7E6DA21B4E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06961" y="749994"/>
            <a:ext cx="719390" cy="110956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4922AF15-13BF-46C1-82C7-7C117487169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06961" y="1485920"/>
            <a:ext cx="719390" cy="110956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091" y="1080004"/>
            <a:ext cx="4797257" cy="3007087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 rot="10800000" flipV="1">
            <a:off x="6137564" y="3982434"/>
            <a:ext cx="526939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FF0000"/>
                </a:solidFill>
              </a:rPr>
              <a:t>Слинкин Артем и </a:t>
            </a:r>
            <a:r>
              <a:rPr lang="ru-RU" sz="2800" b="1" dirty="0" err="1" smtClean="0">
                <a:solidFill>
                  <a:srgbClr val="FF0000"/>
                </a:solidFill>
              </a:rPr>
              <a:t>ЭрйгитовУлугбек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</a:p>
          <a:p>
            <a:pPr lvl="0" algn="ctr"/>
            <a:r>
              <a:rPr lang="ru-RU" sz="2800" b="1" dirty="0" smtClean="0">
                <a:solidFill>
                  <a:srgbClr val="FF0000"/>
                </a:solidFill>
              </a:rPr>
              <a:t>заняли </a:t>
            </a:r>
          </a:p>
          <a:p>
            <a:pPr lvl="0" algn="ctr"/>
            <a:r>
              <a:rPr lang="ru-RU" sz="2800" b="1" dirty="0" smtClean="0">
                <a:solidFill>
                  <a:srgbClr val="FF0000"/>
                </a:solidFill>
              </a:rPr>
              <a:t>1 место на областном конкурсе </a:t>
            </a:r>
          </a:p>
          <a:p>
            <a:pPr lvl="0" algn="ctr"/>
            <a:r>
              <a:rPr lang="ru-RU" sz="2800" b="1" dirty="0" smtClean="0">
                <a:solidFill>
                  <a:srgbClr val="FF0000"/>
                </a:solidFill>
              </a:rPr>
              <a:t>и 2 место по России в </a:t>
            </a:r>
          </a:p>
          <a:p>
            <a:pPr lvl="0" algn="ctr"/>
            <a:r>
              <a:rPr lang="en-US" sz="2800" b="1" dirty="0" smtClean="0">
                <a:solidFill>
                  <a:srgbClr val="FF0000"/>
                </a:solidFill>
              </a:rPr>
              <a:t>«</a:t>
            </a:r>
            <a:r>
              <a:rPr lang="en-US" sz="2800" b="1" dirty="0">
                <a:solidFill>
                  <a:srgbClr val="FF0000"/>
                </a:solidFill>
              </a:rPr>
              <a:t>Scratch – </a:t>
            </a:r>
            <a:r>
              <a:rPr lang="ru-RU" sz="2800" b="1" dirty="0">
                <a:solidFill>
                  <a:srgbClr val="FF0000"/>
                </a:solidFill>
              </a:rPr>
              <a:t>олимпиаде 2020»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64440" y="2402237"/>
            <a:ext cx="570265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b="1" dirty="0" smtClean="0"/>
          </a:p>
          <a:p>
            <a:endParaRPr lang="ru-RU" sz="2800" b="1" dirty="0" smtClean="0"/>
          </a:p>
          <a:p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9417" y="1518833"/>
            <a:ext cx="536241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Wingdings" panose="05000000000000000000" pitchFamily="2" charset="2"/>
              <a:buChar char="v"/>
            </a:pPr>
            <a:r>
              <a:rPr lang="ru-RU" sz="2800" b="1" dirty="0" smtClean="0"/>
              <a:t> </a:t>
            </a:r>
            <a:r>
              <a:rPr lang="ru-RU" sz="2800" b="1" dirty="0" err="1" smtClean="0"/>
              <a:t>онлайн</a:t>
            </a:r>
            <a:r>
              <a:rPr lang="ru-RU" sz="2800" b="1" dirty="0" smtClean="0"/>
              <a:t> соревнование по «</a:t>
            </a:r>
            <a:r>
              <a:rPr lang="en-US" sz="2800" b="1" dirty="0" err="1" smtClean="0"/>
              <a:t>Cuboro</a:t>
            </a:r>
            <a:r>
              <a:rPr lang="ru-RU" sz="2800" b="1" dirty="0" smtClean="0"/>
              <a:t>»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ru-RU" sz="2800" b="1" dirty="0" smtClean="0"/>
              <a:t>Конкурс по «3D – моделированию»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ru-RU" sz="2800" b="1" dirty="0" smtClean="0"/>
              <a:t>Конкурс по </a:t>
            </a:r>
            <a:r>
              <a:rPr lang="ru-RU" sz="2800" b="1" dirty="0" err="1" smtClean="0"/>
              <a:t>кибербезопасности</a:t>
            </a:r>
            <a:r>
              <a:rPr lang="ru-RU" sz="2800" b="1" dirty="0" smtClean="0"/>
              <a:t> « Кубок </a:t>
            </a:r>
            <a:r>
              <a:rPr lang="en-US" sz="2800" b="1" dirty="0" smtClean="0"/>
              <a:t>CTF</a:t>
            </a:r>
            <a:r>
              <a:rPr lang="ru-RU" sz="2800" b="1" dirty="0" smtClean="0"/>
              <a:t>»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ru-RU" sz="2800" b="1" dirty="0" smtClean="0"/>
              <a:t>Районные олимпиады </a:t>
            </a:r>
            <a:r>
              <a:rPr lang="ru-RU" sz="2800" b="1" smtClean="0"/>
              <a:t>по предметам</a:t>
            </a:r>
          </a:p>
          <a:p>
            <a:pPr algn="ctr">
              <a:buFont typeface="Wingdings" panose="05000000000000000000" pitchFamily="2" charset="2"/>
              <a:buChar char="v"/>
            </a:pPr>
            <a:endParaRPr lang="ru-RU" sz="2800" b="1" dirty="0" smtClean="0"/>
          </a:p>
          <a:p>
            <a:pPr algn="ctr">
              <a:buFont typeface="Wingdings" panose="05000000000000000000" pitchFamily="2" charset="2"/>
              <a:buChar char="v"/>
            </a:pPr>
            <a:r>
              <a:rPr lang="ru-RU" sz="2800" b="1" dirty="0" smtClean="0"/>
              <a:t> «</a:t>
            </a:r>
            <a:r>
              <a:rPr lang="en-US" sz="2800" b="1" dirty="0" smtClean="0"/>
              <a:t>Scratch</a:t>
            </a:r>
            <a:r>
              <a:rPr lang="ru-RU" sz="2800" b="1" dirty="0" smtClean="0"/>
              <a:t>-олимпиада 2020»</a:t>
            </a:r>
            <a:endParaRPr lang="ru-RU" sz="2800" dirty="0"/>
          </a:p>
        </p:txBody>
      </p:sp>
    </p:spTree>
    <p:extLst>
      <p:ext uri="{BB962C8B-B14F-4D97-AF65-F5344CB8AC3E}">
        <p14:creationId xmlns="" xmlns:p14="http://schemas.microsoft.com/office/powerpoint/2010/main" val="33933143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2EA4B47-8E89-4E16-8CCD-90A74AAF9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980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i="1" dirty="0">
                <a:solidFill>
                  <a:srgbClr val="FF0000"/>
                </a:solidFill>
                <a:latin typeface="+mn-lt"/>
              </a:rPr>
              <a:t>Учебно-воспитательные внеурочные и социокультурные мероприятия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="" xmlns:a16="http://schemas.microsoft.com/office/drawing/2014/main" id="{9C3D4D97-795E-42C8-8AB6-4C4F4F7EC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8634"/>
            <a:ext cx="10515600" cy="479832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ru-RU" sz="2400" dirty="0"/>
              <a:t> </a:t>
            </a:r>
            <a:r>
              <a:rPr lang="ru-RU" sz="2400" b="1" dirty="0"/>
              <a:t>Всероссийская акция «Добрые уроки</a:t>
            </a:r>
            <a:r>
              <a:rPr lang="ru-RU" sz="2400" dirty="0"/>
              <a:t>» 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7869" y="5445"/>
            <a:ext cx="720080" cy="1109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1920" y="684317"/>
            <a:ext cx="720080" cy="1109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5971" y="1363189"/>
            <a:ext cx="720080" cy="1109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20" y="5622039"/>
            <a:ext cx="720080" cy="1109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371" y="4831215"/>
            <a:ext cx="719390" cy="11095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3932" y="4114422"/>
            <a:ext cx="719390" cy="110956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638" y="3323598"/>
            <a:ext cx="719390" cy="110956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66" y="2562706"/>
            <a:ext cx="719390" cy="110956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446" y="2006337"/>
            <a:ext cx="4723896" cy="3542922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6345382" y="2137974"/>
            <a:ext cx="5102487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prstClr val="black"/>
                </a:solidFill>
              </a:rPr>
              <a:t>Школьный турнир по шахматам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280" y="2713369"/>
            <a:ext cx="5150589" cy="358570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924552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0699" y="916480"/>
            <a:ext cx="5197160" cy="4268053"/>
          </a:xfrm>
        </p:spPr>
        <p:txBody>
          <a:bodyPr/>
          <a:lstStyle/>
          <a:p>
            <a:pPr lvl="0" algn="ctr"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prstClr val="black"/>
                </a:solidFill>
              </a:rPr>
              <a:t>Урок цифры «Персональные помощники»</a:t>
            </a: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379402" y="392679"/>
            <a:ext cx="3604256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prstClr val="black"/>
                </a:solidFill>
              </a:rPr>
              <a:t>День российской науки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77" y="1689764"/>
            <a:ext cx="5135538" cy="387257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877362" y="3609205"/>
            <a:ext cx="2949718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prstClr val="black"/>
                </a:solidFill>
              </a:rPr>
              <a:t>Конкурс по </a:t>
            </a:r>
            <a:r>
              <a:rPr lang="en-US" sz="2400" b="1" dirty="0">
                <a:solidFill>
                  <a:prstClr val="black"/>
                </a:solidFill>
              </a:rPr>
              <a:t>Cuboro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C528A168-66C0-44C8-B2C6-6F6E77EA39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337" t="12863" b="6549"/>
          <a:stretch/>
        </p:blipFill>
        <p:spPr>
          <a:xfrm>
            <a:off x="6179221" y="4038971"/>
            <a:ext cx="4606636" cy="262295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A114E704-3C48-44C2-BA9B-712B1C8B59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8122" t="8928" r="7064" b="3715"/>
          <a:stretch/>
        </p:blipFill>
        <p:spPr>
          <a:xfrm>
            <a:off x="6561250" y="870165"/>
            <a:ext cx="3527889" cy="262295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F864EFC3-64AC-4B92-9D2E-A2338D85BCF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477188" y="-42273"/>
            <a:ext cx="719390" cy="110956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39DC1341-977C-4304-B891-E950E430718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472610" y="679656"/>
            <a:ext cx="719390" cy="110956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1CEE4664-229B-4412-94CC-8FA48A599BE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481766" y="1384676"/>
            <a:ext cx="719390" cy="110956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62700F52-D781-4A3A-B02A-58410F50A9D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087" y="5730847"/>
            <a:ext cx="719390" cy="110956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F5B2A536-891C-4BFC-849B-F138D39AC6A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5072359"/>
            <a:ext cx="719390" cy="110956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CB9F6CF5-EDCA-4C30-8948-716CC07E818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21848" y="4438489"/>
            <a:ext cx="719390" cy="110956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BB756CC6-6E6E-429F-B1B9-08F42B2D3D9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39172" y="3758237"/>
            <a:ext cx="719390" cy="110956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8BEE7274-14B2-40F8-8C03-981ED552FD4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40964" y="3055314"/>
            <a:ext cx="719390" cy="110956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585196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5745" y="498764"/>
            <a:ext cx="10758055" cy="5678199"/>
          </a:xfrm>
        </p:spPr>
        <p:txBody>
          <a:bodyPr/>
          <a:lstStyle/>
          <a:p>
            <a:pPr lvl="0">
              <a:buFont typeface="Wingdings" panose="05000000000000000000" pitchFamily="2" charset="2"/>
              <a:buChar char="v"/>
            </a:pPr>
            <a:endParaRPr lang="ru-RU" sz="2400" dirty="0">
              <a:solidFill>
                <a:prstClr val="black"/>
              </a:solidFill>
            </a:endParaRPr>
          </a:p>
          <a:p>
            <a:pPr lvl="0">
              <a:buFont typeface="Wingdings" panose="05000000000000000000" pitchFamily="2" charset="2"/>
              <a:buChar char="v"/>
            </a:pPr>
            <a:endParaRPr lang="ru-RU" sz="24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endParaRPr lang="ru-RU" sz="2400" dirty="0">
              <a:solidFill>
                <a:prstClr val="black"/>
              </a:solidFill>
            </a:endParaRPr>
          </a:p>
          <a:p>
            <a:pPr lvl="0"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b="1" dirty="0">
                <a:solidFill>
                  <a:prstClr val="black"/>
                </a:solidFill>
              </a:rPr>
              <a:t>Открытые уроки по ОБЖ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10" y="2400732"/>
            <a:ext cx="5128116" cy="3416607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7869" y="5445"/>
            <a:ext cx="720080" cy="1109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1920" y="667454"/>
            <a:ext cx="720080" cy="1109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5971" y="1395705"/>
            <a:ext cx="720080" cy="1109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" y="5622039"/>
            <a:ext cx="720080" cy="1109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4504" y="4804584"/>
            <a:ext cx="719390" cy="110956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43186" y="3986989"/>
            <a:ext cx="719390" cy="110956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67432" y="3169394"/>
            <a:ext cx="719390" cy="110956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43381" y="2400732"/>
            <a:ext cx="719390" cy="110956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992" y="830597"/>
            <a:ext cx="4469837" cy="297872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460" t="-282" r="-509" b="18016"/>
          <a:stretch/>
        </p:blipFill>
        <p:spPr>
          <a:xfrm>
            <a:off x="7464011" y="3831899"/>
            <a:ext cx="4343898" cy="2800087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5283012" y="275673"/>
            <a:ext cx="48558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prstClr val="black"/>
                </a:solidFill>
              </a:rPr>
              <a:t>Соревнование по </a:t>
            </a:r>
            <a:r>
              <a:rPr lang="ru-RU" sz="2400" b="1" dirty="0" smtClean="0">
                <a:solidFill>
                  <a:prstClr val="black"/>
                </a:solidFill>
              </a:rPr>
              <a:t>робототехнике</a:t>
            </a:r>
            <a:endParaRPr lang="ru-RU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922475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976" y="818927"/>
            <a:ext cx="2909327" cy="387910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1774">
            <a:off x="835527" y="1466747"/>
            <a:ext cx="3941134" cy="271373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435" y="3797581"/>
            <a:ext cx="4452038" cy="2966866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6636" y="401783"/>
            <a:ext cx="10515600" cy="5971308"/>
          </a:xfrm>
        </p:spPr>
        <p:txBody>
          <a:bodyPr/>
          <a:lstStyle/>
          <a:p>
            <a:pPr lvl="0" algn="ctr"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prstClr val="black"/>
                </a:solidFill>
              </a:rPr>
              <a:t>Проведены различные мероприятия и акции к 75-летию ВОВ, </a:t>
            </a:r>
          </a:p>
          <a:p>
            <a:pPr marL="0" lvl="0" indent="0" algn="ctr">
              <a:buNone/>
            </a:pPr>
            <a:r>
              <a:rPr lang="ru-RU" sz="2400" b="1" dirty="0">
                <a:solidFill>
                  <a:prstClr val="black"/>
                </a:solidFill>
              </a:rPr>
              <a:t>к Дню защиты детей, Дню России, </a:t>
            </a:r>
          </a:p>
          <a:p>
            <a:pPr marL="0" lvl="0" indent="0" algn="ctr">
              <a:buNone/>
            </a:pPr>
            <a:r>
              <a:rPr lang="ru-RU" sz="2400" b="1" dirty="0">
                <a:solidFill>
                  <a:prstClr val="black"/>
                </a:solidFill>
              </a:rPr>
              <a:t>Дню молодежи.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35C28834-119F-4C59-9679-CBBF968A61F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470392" y="0"/>
            <a:ext cx="719390" cy="110956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F2C0B159-0BEA-4590-9946-02D2A1C066E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472610" y="661843"/>
            <a:ext cx="719390" cy="110956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5040603-A981-4B02-A2D2-BD53BC53969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477299" y="1323686"/>
            <a:ext cx="719390" cy="110956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BBD84CA4-3A32-488F-BA4E-1849CD71F7F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5748432"/>
            <a:ext cx="719390" cy="11095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7D0FADD8-4DB9-47D4-9CEA-6D404CC5C1C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5054708"/>
            <a:ext cx="719390" cy="110956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16EEA0A4-BC32-4369-AB2A-B6F3CEA1CBC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360984"/>
            <a:ext cx="719390" cy="11095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DCA9C490-7718-4404-BD9B-E7A084C9F1E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8739" y="3667260"/>
            <a:ext cx="719390" cy="110956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DF43EAF0-4336-4F64-B428-DA9DA6111D2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7478" y="2962682"/>
            <a:ext cx="719390" cy="110956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308317">
            <a:off x="9259214" y="3546612"/>
            <a:ext cx="2253095" cy="300412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477" y="2676786"/>
            <a:ext cx="2273589" cy="374881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304426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048" y="1439067"/>
            <a:ext cx="3743991" cy="310341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3318">
            <a:off x="850948" y="1597242"/>
            <a:ext cx="3404381" cy="2553286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77092"/>
            <a:ext cx="10515600" cy="5899872"/>
          </a:xfrm>
        </p:spPr>
        <p:txBody>
          <a:bodyPr/>
          <a:lstStyle/>
          <a:p>
            <a:pPr lvl="0" algn="ctr"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prstClr val="black"/>
                </a:solidFill>
              </a:rPr>
              <a:t>Мероприятия в лагере дневного пребывания детей «Остров сокровищ»: «Зарница», «Смотр строя и песни», «Секретный пакет», «Гражданская оборона».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5B34AFDA-AB75-4D05-A3A7-D034AE8617D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472610" y="0"/>
            <a:ext cx="719390" cy="110956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037E22EF-BD49-4489-9303-BF3249839D4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472610" y="721859"/>
            <a:ext cx="719390" cy="110956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EC57F55-7883-40F4-B747-A80E1F56CEA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472610" y="1443718"/>
            <a:ext cx="719390" cy="110956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D79A493F-78F0-478F-86B7-EA6DCB6A33F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4610" y="5674577"/>
            <a:ext cx="719390" cy="11095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6B803C12-6D5B-4F3C-B64F-1311A166B88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4610" y="4946845"/>
            <a:ext cx="719390" cy="110956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F50CD4DD-8387-4B5E-9AB2-3102415B186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825" y="4219113"/>
            <a:ext cx="719390" cy="11095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ABCA0EB7-3B4C-4E0D-845E-B844F4033D5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935" y="3491381"/>
            <a:ext cx="719390" cy="110956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F2E50832-5C54-49B7-86B2-854B6D5FC0F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825" y="2763649"/>
            <a:ext cx="719390" cy="110956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01" y="4091782"/>
            <a:ext cx="5497157" cy="260256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3721">
            <a:off x="4585013" y="3971206"/>
            <a:ext cx="3541184" cy="265588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709" y="2249342"/>
            <a:ext cx="3333750" cy="4445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131964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177" y="1304778"/>
            <a:ext cx="3586812" cy="4515054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BF22E78-8600-4D60-B84A-47B91CBC52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523" y="71229"/>
            <a:ext cx="10852052" cy="671554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b="1" dirty="0" smtClean="0"/>
          </a:p>
          <a:p>
            <a:pPr marL="0" indent="0" algn="ctr">
              <a:buNone/>
            </a:pPr>
            <a:r>
              <a:rPr lang="ru-RU" b="1" i="1" dirty="0" smtClean="0">
                <a:solidFill>
                  <a:srgbClr val="FF0000"/>
                </a:solidFill>
              </a:rPr>
              <a:t>Использование гаджетов в общеобразовательном процессе</a:t>
            </a:r>
            <a:endParaRPr lang="ru-RU" b="1" i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ru-RU" sz="8000" b="1" dirty="0"/>
              <a:t> </a:t>
            </a:r>
          </a:p>
          <a:p>
            <a:pPr marL="0" indent="0" algn="ctr">
              <a:buNone/>
            </a:pPr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13E56528-4608-497D-A160-174F2986E9D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161" y="5677203"/>
            <a:ext cx="719390" cy="110956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A2711C8C-B5AB-4486-8E74-C88ED713724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161" y="4945694"/>
            <a:ext cx="719390" cy="110956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BF64C34-C046-4331-B4EC-90E1C037D12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161" y="4214185"/>
            <a:ext cx="719390" cy="110956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DB94455B-2238-4CC1-8E91-7544345E00E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161" y="3509223"/>
            <a:ext cx="719390" cy="11095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81D6D732-6B70-49BC-B78F-D1DF5642269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161" y="2805806"/>
            <a:ext cx="719390" cy="110956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D1A36490-BDD4-47DF-B2D9-744CF9E0F19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06961" y="6368"/>
            <a:ext cx="719390" cy="11095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6804455D-E621-49EA-8353-F7E6DA21B4E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06961" y="749994"/>
            <a:ext cx="719390" cy="110956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4922AF15-13BF-46C1-82C7-7C117487169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06961" y="1485920"/>
            <a:ext cx="719390" cy="110956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772552" y="1227671"/>
            <a:ext cx="712262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Гаджет для большинства детей это – «игрушка», а не средство обучения. Это хорошо показал процесс дистанционного обучения, с которым мы столкнулись весной этого года. И дети, и педагоги по-новому увидели возможности гаджетов. </a:t>
            </a:r>
            <a:endParaRPr lang="ru-RU" sz="2400" b="1" dirty="0" smtClean="0"/>
          </a:p>
          <a:p>
            <a:pPr algn="ctr"/>
            <a:endParaRPr lang="ru-RU" sz="2400" b="1" dirty="0"/>
          </a:p>
          <a:p>
            <a:pPr algn="ctr"/>
            <a:r>
              <a:rPr lang="ru-RU" sz="2400" b="1" dirty="0"/>
              <a:t>Центром «Точка роста» разрабатываются различные онлайн- программы: конкурсы, викторины, опросы, загадки, квесты, просмотры мультфильмов и фильмов, в которых дети совместно с родителями, используя гаджеты, активно участвуют. </a:t>
            </a:r>
          </a:p>
        </p:txBody>
      </p:sp>
    </p:spTree>
    <p:extLst>
      <p:ext uri="{BB962C8B-B14F-4D97-AF65-F5344CB8AC3E}">
        <p14:creationId xmlns="" xmlns:p14="http://schemas.microsoft.com/office/powerpoint/2010/main" val="25473786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BF22E78-8600-4D60-B84A-47B91CBC52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025" y="142459"/>
            <a:ext cx="10852052" cy="671554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8000" b="1" dirty="0"/>
              <a:t> </a:t>
            </a:r>
          </a:p>
          <a:p>
            <a:pPr marL="0" indent="0" algn="ctr">
              <a:buNone/>
            </a:pPr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13E56528-4608-497D-A160-174F2986E9D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161" y="5677203"/>
            <a:ext cx="719390" cy="110956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A2711C8C-B5AB-4486-8E74-C88ED713724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161" y="4945694"/>
            <a:ext cx="719390" cy="110956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BF64C34-C046-4331-B4EC-90E1C037D12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161" y="4214185"/>
            <a:ext cx="719390" cy="110956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DB94455B-2238-4CC1-8E91-7544345E00E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161" y="3509223"/>
            <a:ext cx="719390" cy="11095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81D6D732-6B70-49BC-B78F-D1DF5642269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161" y="2805806"/>
            <a:ext cx="719390" cy="110956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D1A36490-BDD4-47DF-B2D9-744CF9E0F19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06961" y="6368"/>
            <a:ext cx="719390" cy="11095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6804455D-E621-49EA-8353-F7E6DA21B4E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06961" y="749994"/>
            <a:ext cx="719390" cy="110956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4922AF15-13BF-46C1-82C7-7C117487169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06961" y="1485920"/>
            <a:ext cx="719390" cy="110956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276" y="557939"/>
            <a:ext cx="7620000" cy="454962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3294993" y="5439103"/>
            <a:ext cx="54233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FF0000"/>
                </a:solidFill>
              </a:rPr>
              <a:t>СПАСИБО ЗА ВНИМАНИЕ!</a:t>
            </a:r>
          </a:p>
        </p:txBody>
      </p:sp>
    </p:spTree>
    <p:extLst>
      <p:ext uri="{BB962C8B-B14F-4D97-AF65-F5344CB8AC3E}">
        <p14:creationId xmlns="" xmlns:p14="http://schemas.microsoft.com/office/powerpoint/2010/main" val="1381340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AFAF3F2D-E8D2-4C22-9516-EB30F595B90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514" y="3427662"/>
            <a:ext cx="719390" cy="110956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736B8EA6-C167-4C8D-97E6-26271956CB9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353800" y="892247"/>
            <a:ext cx="719390" cy="110956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4EFF1F0-C157-41F4-9D49-61255B14E0C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353800" y="93805"/>
            <a:ext cx="719390" cy="110956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B967761E-889E-4A84-97FB-612775726DA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00692" y="1626595"/>
            <a:ext cx="719390" cy="11095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F6173EA4-7599-4386-9744-0DD06555C55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892" y="5622179"/>
            <a:ext cx="719390" cy="11095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DBBE694E-B903-4099-A414-B6F694D959A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230" y="4172606"/>
            <a:ext cx="719390" cy="110956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FF3276D7-8A08-4717-9DD2-0F8B9C6FE54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892" y="4942168"/>
            <a:ext cx="719390" cy="110956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8EFAB892-8E7F-4E90-9500-F5BEE3F277C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802" r="7802"/>
          <a:stretch>
            <a:fillRect/>
          </a:stretch>
        </p:blipFill>
        <p:spPr>
          <a:xfrm>
            <a:off x="5864283" y="987425"/>
            <a:ext cx="5685292" cy="4873625"/>
          </a:xfrm>
        </p:spPr>
      </p:pic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6B11B60-88E6-4F7A-BDB7-7A4B443FB5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7309" y="360218"/>
            <a:ext cx="5180082" cy="627076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dirty="0"/>
              <a:t>Проект «</a:t>
            </a:r>
            <a:r>
              <a:rPr lang="ru-RU" sz="2400" b="1" dirty="0">
                <a:solidFill>
                  <a:srgbClr val="FF0000"/>
                </a:solidFill>
              </a:rPr>
              <a:t>Современная школа</a:t>
            </a:r>
            <a:r>
              <a:rPr lang="ru-RU" sz="2400" b="1" dirty="0"/>
              <a:t>» направлен на внедрение новых методов обучения и воспитания, образовательных технологий, обеспечивающих освоение обучающимися базовых навыков и умений, повышение их мотивации к обучению и вовлеченности в образовательный процесс</a:t>
            </a:r>
            <a:r>
              <a:rPr lang="ru-RU" sz="2400" b="1" dirty="0" smtClean="0"/>
              <a:t>.</a:t>
            </a:r>
          </a:p>
          <a:p>
            <a:pPr marL="0" indent="0" algn="ctr">
              <a:buNone/>
            </a:pPr>
            <a:r>
              <a:rPr lang="ru-RU" sz="2400" b="1" dirty="0" smtClean="0"/>
              <a:t>Наша школа-это современная школа, в ней уютные, комфортные помещения, с хорошей технологической и материальной базой, где проводятся исследования, реализуются проекты в симбиозе творческих педагогов-наставников, учащихся, с поддержкой родителей(законных представителей)</a:t>
            </a:r>
            <a:endParaRPr lang="ru-RU" sz="2400" b="1" dirty="0"/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30E58AED-A6AC-4633-A29F-ADEF1BB238B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892" y="2702876"/>
            <a:ext cx="719390" cy="110956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550840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BF22E78-8600-4D60-B84A-47B91CBC52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523" y="212436"/>
            <a:ext cx="10515600" cy="60195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i="1" dirty="0" smtClean="0"/>
              <a:t>21 </a:t>
            </a:r>
            <a:r>
              <a:rPr lang="ru-RU" sz="3200" b="1" i="1" dirty="0"/>
              <a:t>сентября 2019 года в </a:t>
            </a:r>
            <a:r>
              <a:rPr lang="ru-RU" sz="3200" b="1" i="1" dirty="0" smtClean="0"/>
              <a:t>нашей школе состоялось </a:t>
            </a:r>
            <a:r>
              <a:rPr lang="ru-RU" sz="3200" b="1" i="1" dirty="0"/>
              <a:t>открытие центра образования цифрового и гуманитарного профилей </a:t>
            </a:r>
            <a:r>
              <a:rPr lang="ru-RU" sz="3200" b="1" i="1" dirty="0" smtClean="0"/>
              <a:t>«</a:t>
            </a:r>
            <a:r>
              <a:rPr lang="ru-RU" sz="3200" b="1" i="1" dirty="0">
                <a:solidFill>
                  <a:srgbClr val="FF0000"/>
                </a:solidFill>
              </a:rPr>
              <a:t>Точка роста</a:t>
            </a:r>
            <a:r>
              <a:rPr lang="ru-RU" sz="3200" b="1" i="1" dirty="0"/>
              <a:t>»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13E56528-4608-497D-A160-174F2986E9D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161" y="5677203"/>
            <a:ext cx="719390" cy="110956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A2711C8C-B5AB-4486-8E74-C88ED713724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161" y="4945694"/>
            <a:ext cx="719390" cy="110956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BF64C34-C046-4331-B4EC-90E1C037D12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161" y="4214185"/>
            <a:ext cx="719390" cy="110956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DB94455B-2238-4CC1-8E91-7544345E00E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161" y="3509223"/>
            <a:ext cx="719390" cy="11095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81D6D732-6B70-49BC-B78F-D1DF5642269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161" y="2805806"/>
            <a:ext cx="719390" cy="110956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D1A36490-BDD4-47DF-B2D9-744CF9E0F19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06961" y="6368"/>
            <a:ext cx="719390" cy="11095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6804455D-E621-49EA-8353-F7E6DA21B4E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06961" y="749994"/>
            <a:ext cx="719390" cy="110956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4922AF15-13BF-46C1-82C7-7C117487169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06961" y="1485920"/>
            <a:ext cx="719390" cy="110956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23" y="3963518"/>
            <a:ext cx="4740279" cy="289303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843" y="3841903"/>
            <a:ext cx="4717791" cy="29637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228" y="1608782"/>
            <a:ext cx="5122087" cy="272769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327133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4FAABED-0E43-40BD-AB7D-2A8C6BA8AD5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49164" y="0"/>
            <a:ext cx="719390" cy="110956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939C5294-7305-456F-B0EF-A2F1EAF4FCE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72610" y="716057"/>
            <a:ext cx="719390" cy="110956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C99B0C29-B517-474D-9588-67A6AE58FE8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72610" y="1432114"/>
            <a:ext cx="719390" cy="11095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8E00C644-6EC1-4013-9099-1FB91F58784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622179"/>
            <a:ext cx="719390" cy="110956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EEFF8329-3C00-4B79-B341-B62E683434A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885896"/>
            <a:ext cx="719390" cy="11095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E61BA0AB-5899-4ECE-8808-84F8A22BF3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144470"/>
            <a:ext cx="719390" cy="110956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89BED55B-6505-4BCD-BE7D-0978FF2EA66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408187"/>
            <a:ext cx="719390" cy="110956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8EC34730-5BEA-420D-881B-DC04096B8C6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56499"/>
            <a:ext cx="719390" cy="1109568"/>
          </a:xfrm>
          <a:prstGeom prst="rect">
            <a:avLst/>
          </a:prstGeom>
        </p:spPr>
      </p:pic>
      <p:graphicFrame>
        <p:nvGraphicFramePr>
          <p:cNvPr id="12" name="Содержимое 5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645539902"/>
              </p:ext>
            </p:extLst>
          </p:nvPr>
        </p:nvGraphicFramePr>
        <p:xfrm>
          <a:off x="941062" y="544945"/>
          <a:ext cx="10634410" cy="58256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2338452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AACC86A4-A5AB-43A9-B99D-7BE0C8DA023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391314" y="1424489"/>
            <a:ext cx="719390" cy="110956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39C25C3B-69A1-4BF5-88BF-DA052B78E58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80" y="3463679"/>
            <a:ext cx="725487" cy="110956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0F4E2FE9-88F5-45EB-AB93-4FFFD6EAEBA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3540" y="2707370"/>
            <a:ext cx="725487" cy="110956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807BB891-6049-40FD-8A89-5C43BF8D14B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79" y="4190094"/>
            <a:ext cx="725487" cy="110956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38DAB682-DC27-4E0A-B4A9-C9FFCBA695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3540" y="5022017"/>
            <a:ext cx="725487" cy="1109568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6970E0FC-73D3-4B1D-AB4B-24410CFC9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100" dirty="0"/>
              <a:t/>
            </a:r>
            <a:br>
              <a:rPr lang="ru-RU" sz="3100" dirty="0"/>
            </a:br>
            <a:r>
              <a:rPr lang="ru-RU" sz="3600" b="1" i="1" dirty="0">
                <a:solidFill>
                  <a:srgbClr val="FF0000"/>
                </a:solidFill>
                <a:latin typeface="+mn-lt"/>
              </a:rPr>
              <a:t>В Центре «Точка роста» разработаны  и реализованы программы дополнительного образования и программы внеурочной деятельности.</a:t>
            </a:r>
            <a:r>
              <a:rPr lang="ru-RU" sz="3600" b="1" i="1" dirty="0">
                <a:latin typeface="+mn-lt"/>
              </a:rPr>
              <a:t/>
            </a:r>
            <a:br>
              <a:rPr lang="ru-RU" sz="3600" b="1" i="1" dirty="0">
                <a:latin typeface="+mn-lt"/>
              </a:rPr>
            </a:br>
            <a:endParaRPr lang="ru-RU" sz="3600" b="1" i="1" dirty="0">
              <a:latin typeface="+mn-lt"/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EB13FA0D-B356-4553-882D-39451D1EC2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01708" y="1690688"/>
            <a:ext cx="4390292" cy="42918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dirty="0"/>
              <a:t>«</a:t>
            </a:r>
            <a:r>
              <a:rPr lang="ru-RU" sz="3200" b="1" dirty="0"/>
              <a:t>Юный медик</a:t>
            </a:r>
            <a:r>
              <a:rPr lang="ru-RU" sz="3200" dirty="0"/>
              <a:t>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A757F3DB-99CA-4673-9457-BD96494E744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92208" y="2269833"/>
            <a:ext cx="4009292" cy="37012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6CDE4447-A9B5-4229-886C-35D60A4E7A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27" y="2269833"/>
            <a:ext cx="3922570" cy="3075549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A6DC50A3-25DB-4D45-8150-29360562BB52}"/>
              </a:ext>
            </a:extLst>
          </p:cNvPr>
          <p:cNvSpPr/>
          <p:nvPr/>
        </p:nvSpPr>
        <p:spPr>
          <a:xfrm>
            <a:off x="1365739" y="1624569"/>
            <a:ext cx="19694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«</a:t>
            </a:r>
            <a:r>
              <a:rPr lang="en-US" sz="3200" b="1" dirty="0"/>
              <a:t>Cuboro</a:t>
            </a:r>
            <a:r>
              <a:rPr lang="en-US" sz="3200" dirty="0"/>
              <a:t>»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A22ABD80-3A28-40BF-9D52-B900F311E8FF}"/>
              </a:ext>
            </a:extLst>
          </p:cNvPr>
          <p:cNvSpPr/>
          <p:nvPr/>
        </p:nvSpPr>
        <p:spPr>
          <a:xfrm>
            <a:off x="4895400" y="2408266"/>
            <a:ext cx="31373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«</a:t>
            </a:r>
            <a:r>
              <a:rPr lang="en-US" sz="3200" b="1" dirty="0"/>
              <a:t>3D – </a:t>
            </a:r>
            <a:r>
              <a:rPr lang="ru-RU" sz="3200" b="1" dirty="0"/>
              <a:t>фантазия</a:t>
            </a:r>
            <a:r>
              <a:rPr lang="ru-RU" sz="3200" dirty="0"/>
              <a:t>»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5B5525DB-A7CE-4BEA-BBCA-7AC7B73614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497" y="3069918"/>
            <a:ext cx="3653711" cy="284422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9976BF7F-8E5C-4C53-9EF2-D8765ADAFA0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372557" y="0"/>
            <a:ext cx="725487" cy="110956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DD0CEF01-1115-4151-A338-68377699126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386625" y="735927"/>
            <a:ext cx="725487" cy="110956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791A1344-E08D-4E17-885A-A9949D8B482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748432"/>
            <a:ext cx="725487" cy="110956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46703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88E0D9FF-042E-40EF-BCC8-E753A6288E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441" y="1414736"/>
            <a:ext cx="4029017" cy="268601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9FF19E8D-F435-4D57-BC0D-C02459C24F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5375" t="5593" r="16584" b="3991"/>
          <a:stretch/>
        </p:blipFill>
        <p:spPr>
          <a:xfrm>
            <a:off x="4016349" y="2978579"/>
            <a:ext cx="4774829" cy="3205059"/>
          </a:xfrm>
          <a:prstGeom prst="rect">
            <a:avLst/>
          </a:prstGeom>
        </p:spPr>
      </p:pic>
      <p:sp>
        <p:nvSpPr>
          <p:cNvPr id="5" name="Объект 4">
            <a:extLst>
              <a:ext uri="{FF2B5EF4-FFF2-40B4-BE49-F238E27FC236}">
                <a16:creationId xmlns="" xmlns:a16="http://schemas.microsoft.com/office/drawing/2014/main" id="{9B4DFB9B-F016-4183-8D73-B3A99DE5F2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9899" y="674362"/>
            <a:ext cx="4217662" cy="4264644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solidFill>
                  <a:srgbClr val="FF0000"/>
                </a:solidFill>
              </a:rPr>
              <a:t>«</a:t>
            </a:r>
            <a:r>
              <a:rPr lang="en-US" sz="3200" b="1" dirty="0">
                <a:solidFill>
                  <a:srgbClr val="FF0000"/>
                </a:solidFill>
              </a:rPr>
              <a:t>Scratch</a:t>
            </a:r>
            <a:r>
              <a:rPr lang="ru-RU" dirty="0">
                <a:solidFill>
                  <a:srgbClr val="FF0000"/>
                </a:solidFill>
              </a:rPr>
              <a:t>»</a:t>
            </a:r>
          </a:p>
          <a:p>
            <a:pPr marL="0" indent="0" algn="ctr">
              <a:buNone/>
            </a:pPr>
            <a:endParaRPr lang="en-US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85A84AEE-DF52-4D48-BB35-8A6388F341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22265" y="815927"/>
            <a:ext cx="4092890" cy="4123079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b="1" dirty="0">
                <a:solidFill>
                  <a:srgbClr val="FF0000"/>
                </a:solidFill>
              </a:rPr>
              <a:t>Студия «Объектив»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84F6B747-A539-4231-8531-0B2588A81D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75" y="1206306"/>
            <a:ext cx="4068885" cy="3051664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70A8B94F-BE87-4E22-BF55-A73A0C3A1B90}"/>
              </a:ext>
            </a:extLst>
          </p:cNvPr>
          <p:cNvSpPr/>
          <p:nvPr/>
        </p:nvSpPr>
        <p:spPr>
          <a:xfrm>
            <a:off x="4577560" y="2297543"/>
            <a:ext cx="42633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«</a:t>
            </a:r>
            <a:r>
              <a:rPr lang="en-US" sz="3200" b="1" dirty="0">
                <a:solidFill>
                  <a:srgbClr val="FF0000"/>
                </a:solidFill>
              </a:rPr>
              <a:t>3D – </a:t>
            </a:r>
            <a:r>
              <a:rPr lang="ru-RU" sz="3200" b="1" dirty="0">
                <a:solidFill>
                  <a:srgbClr val="FF0000"/>
                </a:solidFill>
              </a:rPr>
              <a:t>моделирование</a:t>
            </a:r>
            <a:r>
              <a:rPr lang="ru-RU" dirty="0">
                <a:solidFill>
                  <a:srgbClr val="FF0000"/>
                </a:solidFill>
              </a:rPr>
              <a:t>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D99C3FA7-764B-48C2-B96A-EE3C671E23F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23446" y="5620042"/>
            <a:ext cx="725487" cy="110956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973A441-95BF-4238-916C-78EAD35CE01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23447" y="4939006"/>
            <a:ext cx="725487" cy="11095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12F66E1F-D78E-4FE2-BD58-DF50512DD36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23448" y="4197111"/>
            <a:ext cx="725487" cy="11095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A4D0F17F-9C07-4088-984A-92D08731127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53842" y="3451699"/>
            <a:ext cx="725487" cy="110956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71B58268-3A40-4550-A1C8-AFAC02F74CE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53842" y="2719870"/>
            <a:ext cx="725487" cy="110956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5136D3C4-3E8C-4ADE-A97B-388BF776252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466513" y="0"/>
            <a:ext cx="725487" cy="110956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6D0960CF-5541-4751-BC94-D5080DAAB33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471119" y="674362"/>
            <a:ext cx="725487" cy="110956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34A34FAF-7C1D-4DB2-95B5-02507065003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475725" y="1384551"/>
            <a:ext cx="725487" cy="110956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398127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BF22E78-8600-4D60-B84A-47B91CBC52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523" y="71229"/>
            <a:ext cx="10852052" cy="671554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i="1" dirty="0" smtClean="0">
                <a:solidFill>
                  <a:srgbClr val="FF0000"/>
                </a:solidFill>
              </a:rPr>
              <a:t>Сетевое взаимодействие с филиалами </a:t>
            </a:r>
            <a:endParaRPr lang="ru-RU" sz="4000" i="1" dirty="0">
              <a:solidFill>
                <a:srgbClr val="FF0000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13E56528-4608-497D-A160-174F2986E9D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161" y="5677203"/>
            <a:ext cx="719390" cy="110956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A2711C8C-B5AB-4486-8E74-C88ED713724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161" y="4945694"/>
            <a:ext cx="719390" cy="110956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BF64C34-C046-4331-B4EC-90E1C037D12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161" y="4214185"/>
            <a:ext cx="719390" cy="110956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DB94455B-2238-4CC1-8E91-7544345E00E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161" y="3509223"/>
            <a:ext cx="719390" cy="11095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81D6D732-6B70-49BC-B78F-D1DF5642269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161" y="2805806"/>
            <a:ext cx="719390" cy="110956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D1A36490-BDD4-47DF-B2D9-744CF9E0F19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06961" y="6368"/>
            <a:ext cx="719390" cy="11095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6804455D-E621-49EA-8353-F7E6DA21B4E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06961" y="749994"/>
            <a:ext cx="719390" cy="110956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4922AF15-13BF-46C1-82C7-7C117487169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06961" y="1485920"/>
            <a:ext cx="719390" cy="110956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982" y="1831425"/>
            <a:ext cx="4949159" cy="330356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766" y="749994"/>
            <a:ext cx="3799981" cy="284998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259" y="3738142"/>
            <a:ext cx="4653290" cy="291046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169162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BF22E78-8600-4D60-B84A-47B91CBC52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523" y="71229"/>
            <a:ext cx="10852052" cy="671554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i="1" dirty="0" smtClean="0"/>
              <a:t>Материально-техническая база</a:t>
            </a:r>
            <a:endParaRPr lang="ru-RU" sz="4000" i="1" dirty="0"/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13E56528-4608-497D-A160-174F2986E9D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161" y="5677203"/>
            <a:ext cx="719390" cy="110956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A2711C8C-B5AB-4486-8E74-C88ED713724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161" y="4945694"/>
            <a:ext cx="719390" cy="110956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BF64C34-C046-4331-B4EC-90E1C037D12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161" y="4214185"/>
            <a:ext cx="719390" cy="110956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DB94455B-2238-4CC1-8E91-7544345E00E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161" y="3509223"/>
            <a:ext cx="719390" cy="11095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81D6D732-6B70-49BC-B78F-D1DF5642269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161" y="2805806"/>
            <a:ext cx="719390" cy="110956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D1A36490-BDD4-47DF-B2D9-744CF9E0F19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06961" y="6368"/>
            <a:ext cx="719390" cy="11095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6804455D-E621-49EA-8353-F7E6DA21B4E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06961" y="749994"/>
            <a:ext cx="719390" cy="110956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4922AF15-13BF-46C1-82C7-7C117487169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06961" y="1485920"/>
            <a:ext cx="719390" cy="110956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282045" y="1115936"/>
            <a:ext cx="9441373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FF0000"/>
                </a:solidFill>
              </a:rPr>
              <a:t>Из федерального и муниципального бюджетов </a:t>
            </a:r>
          </a:p>
          <a:p>
            <a:pPr lvl="0" algn="ctr"/>
            <a:r>
              <a:rPr lang="ru-RU" sz="3200" b="1" dirty="0" smtClean="0">
                <a:solidFill>
                  <a:srgbClr val="FF0000"/>
                </a:solidFill>
              </a:rPr>
              <a:t>для открытия центра</a:t>
            </a:r>
          </a:p>
          <a:p>
            <a:pPr lvl="0" algn="ctr"/>
            <a:endParaRPr lang="ru-RU" sz="2800" b="1" dirty="0" smtClean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sz="2800" b="1" dirty="0" smtClean="0">
                <a:solidFill>
                  <a:prstClr val="black"/>
                </a:solidFill>
              </a:rPr>
              <a:t> </a:t>
            </a:r>
            <a:r>
              <a:rPr lang="ru-RU" sz="2800" b="1" dirty="0">
                <a:solidFill>
                  <a:prstClr val="black"/>
                </a:solidFill>
              </a:rPr>
              <a:t> закуплено оборудование на сумму 5526,303</a:t>
            </a:r>
          </a:p>
          <a:p>
            <a:pPr lvl="0"/>
            <a:endParaRPr lang="ru-RU" sz="2800" b="1" dirty="0">
              <a:solidFill>
                <a:prstClr val="black"/>
              </a:solidFill>
            </a:endParaRPr>
          </a:p>
          <a:p>
            <a:pPr lvl="0" algn="ctr"/>
            <a:r>
              <a:rPr lang="ru-RU" sz="3200" b="1" dirty="0" smtClean="0">
                <a:solidFill>
                  <a:srgbClr val="FF0000"/>
                </a:solidFill>
              </a:rPr>
              <a:t>За текущий год приобретено оборудование:</a:t>
            </a:r>
          </a:p>
          <a:p>
            <a:pPr lvl="0">
              <a:buFont typeface="Wingdings" panose="05000000000000000000" pitchFamily="2" charset="2"/>
              <a:buChar char="v"/>
            </a:pPr>
            <a:r>
              <a:rPr lang="ru-RU" sz="2800" b="1" dirty="0" smtClean="0">
                <a:solidFill>
                  <a:prstClr val="black"/>
                </a:solidFill>
              </a:rPr>
              <a:t> для кабинета физики на сумму 95,364</a:t>
            </a:r>
          </a:p>
          <a:p>
            <a:pPr lvl="0">
              <a:buFont typeface="Wingdings" panose="05000000000000000000" pitchFamily="2" charset="2"/>
              <a:buChar char="v"/>
            </a:pPr>
            <a:r>
              <a:rPr lang="ru-RU" sz="2800" b="1" dirty="0" smtClean="0">
                <a:solidFill>
                  <a:prstClr val="black"/>
                </a:solidFill>
              </a:rPr>
              <a:t> для кабинета технологии на сумму 179,521</a:t>
            </a:r>
          </a:p>
          <a:p>
            <a:pPr lvl="0">
              <a:buFont typeface="Wingdings" panose="05000000000000000000" pitchFamily="2" charset="2"/>
              <a:buChar char="v"/>
            </a:pPr>
            <a:r>
              <a:rPr lang="ru-RU" sz="2800" b="1" dirty="0" smtClean="0">
                <a:solidFill>
                  <a:prstClr val="black"/>
                </a:solidFill>
              </a:rPr>
              <a:t> спортивное оборудование на сумму 177,020</a:t>
            </a:r>
            <a:endParaRPr lang="ru-RU" sz="2800" b="1" dirty="0">
              <a:solidFill>
                <a:prstClr val="black"/>
              </a:solidFill>
            </a:endParaRPr>
          </a:p>
          <a:p>
            <a:pPr lvl="0"/>
            <a:endParaRPr lang="ru-RU" sz="2800" b="1" dirty="0">
              <a:solidFill>
                <a:prstClr val="black"/>
              </a:solidFill>
            </a:endParaRPr>
          </a:p>
          <a:p>
            <a:pPr lvl="0">
              <a:buFont typeface="Wingdings" panose="05000000000000000000" pitchFamily="2" charset="2"/>
              <a:buChar char="v"/>
            </a:pPr>
            <a:r>
              <a:rPr lang="ru-RU" sz="2800" b="1" dirty="0" smtClean="0">
                <a:solidFill>
                  <a:prstClr val="black"/>
                </a:solidFill>
              </a:rPr>
              <a:t> на оснащение и  оборудование филиалов – 741,760</a:t>
            </a:r>
            <a:endParaRPr lang="ru-RU" sz="2800" b="1" dirty="0">
              <a:solidFill>
                <a:prstClr val="black"/>
              </a:solidFill>
            </a:endParaRPr>
          </a:p>
          <a:p>
            <a:pPr lvl="0"/>
            <a:endParaRPr lang="ru-RU" sz="2800" b="1" dirty="0">
              <a:solidFill>
                <a:prstClr val="black"/>
              </a:solidFill>
            </a:endParaRPr>
          </a:p>
          <a:p>
            <a:pPr lvl="0"/>
            <a:endParaRPr lang="ru-RU" sz="2800" b="1" dirty="0" smtClean="0">
              <a:solidFill>
                <a:prstClr val="black"/>
              </a:solidFill>
            </a:endParaRPr>
          </a:p>
          <a:p>
            <a:pPr lvl="0"/>
            <a:endParaRPr lang="ru-RU" sz="2800" b="1" dirty="0">
              <a:solidFill>
                <a:prstClr val="black"/>
              </a:solidFill>
            </a:endParaRPr>
          </a:p>
          <a:p>
            <a:pPr lvl="0" algn="ctr"/>
            <a:endParaRPr lang="ru-RU" sz="2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857151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BF22E78-8600-4D60-B84A-47B91CBC52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523" y="71229"/>
            <a:ext cx="10852052" cy="671554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i="1" dirty="0" smtClean="0">
                <a:solidFill>
                  <a:srgbClr val="FF0000"/>
                </a:solidFill>
              </a:rPr>
              <a:t>Проектно-исследовательская деятельность</a:t>
            </a:r>
          </a:p>
          <a:p>
            <a:pPr marL="0" indent="0" algn="ctr">
              <a:buNone/>
            </a:pPr>
            <a:r>
              <a:rPr lang="ru-RU" sz="3200" b="1" dirty="0" smtClean="0"/>
              <a:t>«</a:t>
            </a:r>
            <a:r>
              <a:rPr lang="ru-RU" sz="3200" b="1" dirty="0" err="1" smtClean="0"/>
              <a:t>НаукоЛаб</a:t>
            </a:r>
            <a:r>
              <a:rPr lang="ru-RU" sz="3200" b="1" dirty="0" smtClean="0"/>
              <a:t>»-инновационная лаборатория</a:t>
            </a:r>
            <a:endParaRPr lang="ru-RU" sz="3200" dirty="0"/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13E56528-4608-497D-A160-174F2986E9D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161" y="5677203"/>
            <a:ext cx="719390" cy="110956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A2711C8C-B5AB-4486-8E74-C88ED713724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161" y="4945694"/>
            <a:ext cx="719390" cy="110956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BF64C34-C046-4331-B4EC-90E1C037D12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161" y="4214185"/>
            <a:ext cx="719390" cy="110956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DB94455B-2238-4CC1-8E91-7544345E00E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161" y="3509223"/>
            <a:ext cx="719390" cy="11095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81D6D732-6B70-49BC-B78F-D1DF5642269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161" y="2805806"/>
            <a:ext cx="719390" cy="110956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D1A36490-BDD4-47DF-B2D9-744CF9E0F19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06961" y="6368"/>
            <a:ext cx="719390" cy="11095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6804455D-E621-49EA-8353-F7E6DA21B4E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06961" y="749994"/>
            <a:ext cx="719390" cy="110956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4922AF15-13BF-46C1-82C7-7C117487169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06961" y="1485920"/>
            <a:ext cx="719390" cy="110956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163" y="1556425"/>
            <a:ext cx="7384046" cy="471789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880236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Главное мероприятие</Template>
  <TotalTime>1938</TotalTime>
  <Words>460</Words>
  <Application>Microsoft Office PowerPoint</Application>
  <PresentationFormat>Произвольный</PresentationFormat>
  <Paragraphs>76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Office Theme</vt:lpstr>
      <vt:lpstr>Слайд 1</vt:lpstr>
      <vt:lpstr>Слайд 2</vt:lpstr>
      <vt:lpstr>Слайд 3</vt:lpstr>
      <vt:lpstr>Слайд 4</vt:lpstr>
      <vt:lpstr> В Центре «Точка роста» разработаны  и реализованы программы дополнительного образования и программы внеурочной деятельности. </vt:lpstr>
      <vt:lpstr>Слайд 6</vt:lpstr>
      <vt:lpstr>Слайд 7</vt:lpstr>
      <vt:lpstr>Слайд 8</vt:lpstr>
      <vt:lpstr>Слайд 9</vt:lpstr>
      <vt:lpstr>Слайд 10</vt:lpstr>
      <vt:lpstr>Учебно-воспитательные внеурочные и социокультурные мероприятия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арсенал</cp:lastModifiedBy>
  <cp:revision>128</cp:revision>
  <dcterms:created xsi:type="dcterms:W3CDTF">2020-08-12T09:16:13Z</dcterms:created>
  <dcterms:modified xsi:type="dcterms:W3CDTF">2020-08-27T04:05:49Z</dcterms:modified>
</cp:coreProperties>
</file>