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14" r:id="rId3"/>
    <p:sldId id="260" r:id="rId4"/>
    <p:sldId id="292" r:id="rId5"/>
    <p:sldId id="303" r:id="rId6"/>
    <p:sldId id="304" r:id="rId7"/>
    <p:sldId id="305" r:id="rId8"/>
    <p:sldId id="293" r:id="rId9"/>
    <p:sldId id="294" r:id="rId10"/>
    <p:sldId id="295" r:id="rId11"/>
    <p:sldId id="298" r:id="rId12"/>
    <p:sldId id="316" r:id="rId13"/>
    <p:sldId id="297" r:id="rId14"/>
    <p:sldId id="308" r:id="rId15"/>
    <p:sldId id="309" r:id="rId16"/>
    <p:sldId id="310" r:id="rId17"/>
    <p:sldId id="311" r:id="rId18"/>
    <p:sldId id="312" r:id="rId19"/>
    <p:sldId id="315" r:id="rId20"/>
    <p:sldId id="296" r:id="rId21"/>
    <p:sldId id="313" r:id="rId22"/>
    <p:sldId id="300" r:id="rId23"/>
    <p:sldId id="302" r:id="rId24"/>
    <p:sldId id="286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078C"/>
    <a:srgbClr val="00B1AA"/>
    <a:srgbClr val="472E8C"/>
    <a:srgbClr val="008E40"/>
    <a:srgbClr val="47267F"/>
    <a:srgbClr val="CAC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F05FB-39A7-4657-9FF5-25F058C6DB08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9DEE2-8F77-4FB6-8A2F-C33AA854B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108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4DB5C-B818-412A-840E-581DF1F9A7F2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CB4-99C4-4876-92D4-CAC9786F1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97974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4DB5C-B818-412A-840E-581DF1F9A7F2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CB4-99C4-4876-92D4-CAC9786F1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279942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4DB5C-B818-412A-840E-581DF1F9A7F2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CB4-99C4-4876-92D4-CAC9786F1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63708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4DB5C-B818-412A-840E-581DF1F9A7F2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CB4-99C4-4876-92D4-CAC9786F1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642786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4DB5C-B818-412A-840E-581DF1F9A7F2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CB4-99C4-4876-92D4-CAC9786F1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445060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4DB5C-B818-412A-840E-581DF1F9A7F2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CB4-99C4-4876-92D4-CAC9786F1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796418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4DB5C-B818-412A-840E-581DF1F9A7F2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CB4-99C4-4876-92D4-CAC9786F1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318661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4DB5C-B818-412A-840E-581DF1F9A7F2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CB4-99C4-4876-92D4-CAC9786F1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038858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4DB5C-B818-412A-840E-581DF1F9A7F2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CB4-99C4-4876-92D4-CAC9786F1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415350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4DB5C-B818-412A-840E-581DF1F9A7F2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CB4-99C4-4876-92D4-CAC9786F1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324421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4DB5C-B818-412A-840E-581DF1F9A7F2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CB4-99C4-4876-92D4-CAC9786F1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044547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4DB5C-B818-412A-840E-581DF1F9A7F2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ABCB4-99C4-4876-92D4-CAC9786F1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294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6.png"/><Relationship Id="rId7" Type="http://schemas.openxmlformats.org/officeDocument/2006/relationships/image" Target="../media/image3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21826" y="1993406"/>
            <a:ext cx="9376971" cy="1777293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Технологическая модель проведения школьного этапа всероссийской олимпиады школьников</a:t>
            </a: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математике, биологии, физике, </a:t>
            </a:r>
            <a:r>
              <a:rPr lang="ru-RU" sz="1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химии, астрономии и информатике</a:t>
            </a:r>
            <a:endParaRPr lang="ru-RU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21308" y="6266783"/>
            <a:ext cx="10659101" cy="400995"/>
          </a:xfrm>
        </p:spPr>
        <p:txBody>
          <a:bodyPr>
            <a:noAutofit/>
          </a:bodyPr>
          <a:lstStyle/>
          <a:p>
            <a:pPr algn="l"/>
            <a:r>
              <a:rPr lang="ru-RU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Фонд </a:t>
            </a:r>
            <a:r>
              <a:rPr lang="ru-RU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«Талант и успех</a:t>
            </a:r>
            <a:r>
              <a:rPr lang="ru-RU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               </a:t>
            </a:r>
            <a:r>
              <a:rPr lang="en-US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</a:t>
            </a:r>
            <a:r>
              <a:rPr lang="ru-RU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@</a:t>
            </a:r>
            <a:r>
              <a:rPr lang="en-US" sz="16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sochisirius</a:t>
            </a:r>
            <a:r>
              <a:rPr lang="ru-RU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ru-RU" sz="16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</a:t>
            </a:r>
            <a:r>
              <a:rPr lang="ru-RU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www.sochisirius.ru</a:t>
            </a:r>
            <a:r>
              <a:rPr lang="ru-RU" sz="18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68548" y="4273589"/>
            <a:ext cx="26997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Данил Салимов</a:t>
            </a:r>
            <a:endParaRPr lang="ru-RU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21308" y="4078027"/>
            <a:ext cx="816285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дзаголовок 2"/>
          <p:cNvSpPr txBox="1">
            <a:spLocks/>
          </p:cNvSpPr>
          <p:nvPr/>
        </p:nvSpPr>
        <p:spPr>
          <a:xfrm>
            <a:off x="1068548" y="4711688"/>
            <a:ext cx="9144000" cy="5147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Координатор организации школьного этапа </a:t>
            </a:r>
            <a:r>
              <a:rPr lang="ru-RU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ВсОШ</a:t>
            </a:r>
            <a:endParaRPr lang="ru-RU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5172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501" y="2784029"/>
            <a:ext cx="4720571" cy="34809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3212" y="2627581"/>
            <a:ext cx="3592189" cy="3637374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день проведения тура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65592" y="2313802"/>
            <a:ext cx="9878127" cy="4328386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26" y="1230422"/>
            <a:ext cx="1677422" cy="1555826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1255052" y="1424890"/>
            <a:ext cx="693889" cy="875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7200" b="1" dirty="0" smtClean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ru-RU" sz="7200" b="1" dirty="0">
              <a:solidFill>
                <a:srgbClr val="4D078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59032" y="1500805"/>
            <a:ext cx="6958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 заходит в систему </a:t>
            </a:r>
            <a:r>
              <a:rPr lang="ru-RU" b="1" u="sng" dirty="0" err="1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uts.sirius.online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вводит код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нужного предмета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69119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8940" y="2913902"/>
            <a:ext cx="4041635" cy="32205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8509" y="2919956"/>
            <a:ext cx="4030377" cy="3214471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Выполнение заданий олимпиады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65592" y="2313802"/>
            <a:ext cx="9878127" cy="4328386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26" y="1230422"/>
            <a:ext cx="1677422" cy="1555826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1255052" y="1424890"/>
            <a:ext cx="693889" cy="875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7200" b="1" dirty="0" smtClean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ru-RU" sz="7200" b="1" dirty="0">
              <a:solidFill>
                <a:srgbClr val="4D078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59032" y="1229023"/>
            <a:ext cx="8284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 выполняет задание по предмету. После начала выполнения заданий время начинает отсчитываться автоматически.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Отсчет времени не останавливается, даже если участник выйдет из системы!</a:t>
            </a:r>
          </a:p>
        </p:txBody>
      </p:sp>
    </p:spTree>
    <p:extLst>
      <p:ext uri="{BB962C8B-B14F-4D97-AF65-F5344CB8AC3E}">
        <p14:creationId xmlns:p14="http://schemas.microsoft.com/office/powerpoint/2010/main" val="28698557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9CBBA6C-45EE-4894-B63F-96F4E3216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6519" y="3420927"/>
            <a:ext cx="3369678" cy="3017394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Академическая честность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58115" y="3636962"/>
            <a:ext cx="51547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Дисквалифицировать участника можно не только во время тура (в случае нарушения им Порядка), но и в случае выявления нарушений принципов академической честности (в частности, плагиата) по результатам проверки.</a:t>
            </a:r>
          </a:p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Разрабатываются и метрики определения статистический аномалий, которые можно получать в режиме «онлайн».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65592" y="1541799"/>
            <a:ext cx="9878127" cy="5100389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58115" y="2063660"/>
            <a:ext cx="8688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Правилам олимпиады задания следует выполнять самостоятельно. Запрещается пользоваться дополнительными материалами, ресурсами сети Интернет (кроме сайта тестирующей системы). </a:t>
            </a:r>
          </a:p>
        </p:txBody>
      </p:sp>
    </p:spTree>
    <p:extLst>
      <p:ext uri="{BB962C8B-B14F-4D97-AF65-F5344CB8AC3E}">
        <p14:creationId xmlns:p14="http://schemas.microsoft.com/office/powerpoint/2010/main" val="5559484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9284" y="3706091"/>
            <a:ext cx="8010742" cy="2083840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Результаты проверки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65592" y="2786248"/>
            <a:ext cx="9878127" cy="3855940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26" y="1230422"/>
            <a:ext cx="1677422" cy="1555826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1255052" y="1424890"/>
            <a:ext cx="693889" cy="875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7200" b="1" dirty="0" smtClean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ru-RU" sz="7200" b="1" dirty="0">
              <a:solidFill>
                <a:srgbClr val="4D078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58915" y="1343205"/>
            <a:ext cx="904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Результаты проверки работ участников будут доступны в системе </a:t>
            </a:r>
            <a:r>
              <a:rPr lang="ru-RU" b="1" u="sng" dirty="0" err="1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uts.sirius.online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 коду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участника.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Попросите учеников сохранить коды участников для просмотра результатов проверки.</a:t>
            </a:r>
          </a:p>
        </p:txBody>
      </p:sp>
    </p:spTree>
    <p:extLst>
      <p:ext uri="{BB962C8B-B14F-4D97-AF65-F5344CB8AC3E}">
        <p14:creationId xmlns:p14="http://schemas.microsoft.com/office/powerpoint/2010/main" val="35403723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8894" y="2738999"/>
            <a:ext cx="3227762" cy="348235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6202" y="2742224"/>
            <a:ext cx="3227762" cy="3473729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Просмотр ответов в системе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65592" y="2313802"/>
            <a:ext cx="9878127" cy="4328386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741283" y="1406208"/>
            <a:ext cx="8284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тестирующей системе автоматически проверяется совпадение ответа участника с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верным ответом.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0365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8205" y="2816957"/>
            <a:ext cx="3970268" cy="33909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0028" y="2816957"/>
            <a:ext cx="3942827" cy="3390938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Просмотр ответов в системе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65592" y="2313802"/>
            <a:ext cx="9878127" cy="4328386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741283" y="1406208"/>
            <a:ext cx="8284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отдельным предметам возможно получение неполного балла за частично правильно выполненные задания.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9280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254" y="2811781"/>
            <a:ext cx="4238753" cy="33887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2855" y="2830812"/>
            <a:ext cx="4227739" cy="336969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Просмотр ответов в системе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65592" y="2313802"/>
            <a:ext cx="9878127" cy="4328386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741283" y="1406208"/>
            <a:ext cx="7703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вопросах с текстовым вводом ответа засчитывается любой верный по смыслу ответ.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4790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2343" y="2914982"/>
            <a:ext cx="4053610" cy="32265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4789" y="2914982"/>
            <a:ext cx="4037287" cy="3226565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Просмотр ответов в системе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65592" y="2313802"/>
            <a:ext cx="9878127" cy="4328386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741283" y="1406208"/>
            <a:ext cx="7703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вопросах с текстовым вводом ответа засчитывается любой верный по смыслу ответ.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6352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3302" y="2883396"/>
            <a:ext cx="3994677" cy="31935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5772" y="2883364"/>
            <a:ext cx="4021668" cy="3194631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Изменение результатов проверки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65592" y="2313802"/>
            <a:ext cx="9878127" cy="4328386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741283" y="1215609"/>
            <a:ext cx="97854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Результаты могут быть изменены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только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том случае, если не засчитан верный по смыслу ответ. Тогда задание перепроверяется для всех участников с учетом добавления нового правильного ответа.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0579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558C25C-4E36-4764-8A80-EDB950F32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4658" y="2151715"/>
            <a:ext cx="7153567" cy="20875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C0693B1-760E-486E-AB8A-713ABBF29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4659" y="4696406"/>
            <a:ext cx="7153566" cy="1369549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Изменение результатов проверки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65592" y="1541799"/>
            <a:ext cx="9878127" cy="5100389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807188" y="3008881"/>
            <a:ext cx="631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07187" y="5196514"/>
            <a:ext cx="1088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1602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2C052B-939C-4C8E-AD1F-8781FE6A8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472E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Содержание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3E98C46-4D2B-4C06-B2B6-F27B4BD95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947" y="209475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Получение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кодов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участников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Регистрация участников</a:t>
            </a:r>
          </a:p>
          <a:p>
            <a:pPr marL="0" indent="0">
              <a:buNone/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 в тестирующей системе</a:t>
            </a:r>
          </a:p>
          <a:p>
            <a:pPr marL="0" indent="0">
              <a:buNone/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Отображение предварительных результатов проверки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Разбор заданий</a:t>
            </a:r>
          </a:p>
          <a:p>
            <a:pPr marL="0" indent="0">
              <a:buNone/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Ответы на вопросы участников о несогласии</a:t>
            </a:r>
          </a:p>
          <a:p>
            <a:pPr marL="0" indent="0">
              <a:buNone/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выставленными баллами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Отображение окончательных результатов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56951" y="2255963"/>
            <a:ext cx="146837" cy="146837"/>
          </a:xfrm>
          <a:prstGeom prst="ellipse">
            <a:avLst/>
          </a:prstGeom>
          <a:solidFill>
            <a:srgbClr val="00B1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956951" y="2761169"/>
            <a:ext cx="146837" cy="146837"/>
          </a:xfrm>
          <a:prstGeom prst="ellipse">
            <a:avLst/>
          </a:prstGeom>
          <a:solidFill>
            <a:srgbClr val="00B1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56951" y="3280030"/>
            <a:ext cx="146837" cy="146837"/>
          </a:xfrm>
          <a:prstGeom prst="ellipse">
            <a:avLst/>
          </a:prstGeom>
          <a:solidFill>
            <a:srgbClr val="00B1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56951" y="3790885"/>
            <a:ext cx="146837" cy="146837"/>
          </a:xfrm>
          <a:prstGeom prst="ellipse">
            <a:avLst/>
          </a:prstGeom>
          <a:solidFill>
            <a:srgbClr val="00B1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956951" y="4297119"/>
            <a:ext cx="146837" cy="146837"/>
          </a:xfrm>
          <a:prstGeom prst="ellipse">
            <a:avLst/>
          </a:prstGeom>
          <a:solidFill>
            <a:srgbClr val="00B1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56951" y="4800579"/>
            <a:ext cx="146837" cy="146837"/>
          </a:xfrm>
          <a:prstGeom prst="ellipse">
            <a:avLst/>
          </a:prstGeom>
          <a:solidFill>
            <a:srgbClr val="00B1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956951" y="5824651"/>
            <a:ext cx="146837" cy="146837"/>
          </a:xfrm>
          <a:prstGeom prst="ellipse">
            <a:avLst/>
          </a:prstGeom>
          <a:solidFill>
            <a:srgbClr val="00B1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5170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Разбор заданий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65592" y="2786248"/>
            <a:ext cx="9878127" cy="3855940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26" y="1230422"/>
            <a:ext cx="1677422" cy="1555826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1255052" y="1424890"/>
            <a:ext cx="693889" cy="875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7200" b="1" dirty="0" smtClean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ru-RU" sz="7200" b="1" dirty="0">
              <a:solidFill>
                <a:srgbClr val="4D078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58915" y="1343205"/>
            <a:ext cx="904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Разбор заданий включает публикацию следующих материалов: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правильных ответов в тестирующей системе,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текстовых решений на сайте,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видеоразборов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решений заданий.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598" y="3060501"/>
            <a:ext cx="3088400" cy="15240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615" y="3060501"/>
            <a:ext cx="3055821" cy="15307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616" y="4811370"/>
            <a:ext cx="3069392" cy="152035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915" y="4811370"/>
            <a:ext cx="3090083" cy="153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2805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52547" y="3735916"/>
            <a:ext cx="25854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 организованного в школе разбора заданий у ученика возникли вопросы по решениям.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59672" y="2267962"/>
            <a:ext cx="1659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Задает вопрос учителю.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35221" y="2302163"/>
            <a:ext cx="2873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Передает вопрос региональному координатору.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52109" y="5862342"/>
            <a:ext cx="2230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Составители отвечают на вопрос.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557925" y="3997828"/>
            <a:ext cx="1377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Передает  вопрос РПМК.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953517" y="5884227"/>
            <a:ext cx="1648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РПМК отвечают на вопрос.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97298" y="3782648"/>
            <a:ext cx="2418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Учитель по в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озможности </a:t>
            </a: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отвечает на вопрос.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48719BFE-2C82-491C-A67F-7D346A69B32B}"/>
              </a:ext>
            </a:extLst>
          </p:cNvPr>
          <p:cNvSpPr txBox="1"/>
          <p:nvPr/>
        </p:nvSpPr>
        <p:spPr>
          <a:xfrm>
            <a:off x="4952136" y="4708434"/>
            <a:ext cx="21347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Передает  вопрос составителям.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82099F92-52F8-4E6F-958F-92D4FD2F120F}"/>
              </a:ext>
            </a:extLst>
          </p:cNvPr>
          <p:cNvSpPr txBox="1"/>
          <p:nvPr/>
        </p:nvSpPr>
        <p:spPr>
          <a:xfrm>
            <a:off x="7283858" y="3760863"/>
            <a:ext cx="19297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D078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Передает  вопрос </a:t>
            </a:r>
            <a:r>
              <a:rPr lang="ru-RU" sz="1400" dirty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«Сириусу»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D078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Вопросы участников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165592" y="2015685"/>
            <a:ext cx="9878127" cy="4626503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26" y="1230422"/>
            <a:ext cx="1677422" cy="1555826"/>
          </a:xfrm>
          <a:prstGeom prst="rect">
            <a:avLst/>
          </a:prstGeom>
        </p:spPr>
      </p:pic>
      <p:sp>
        <p:nvSpPr>
          <p:cNvPr id="36" name="Заголовок 1"/>
          <p:cNvSpPr txBox="1">
            <a:spLocks/>
          </p:cNvSpPr>
          <p:nvPr/>
        </p:nvSpPr>
        <p:spPr>
          <a:xfrm>
            <a:off x="1255052" y="1424890"/>
            <a:ext cx="693889" cy="875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7200" b="1" dirty="0" smtClean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lang="ru-RU" sz="7200" b="1" dirty="0">
              <a:solidFill>
                <a:srgbClr val="4D078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707" y="2888481"/>
            <a:ext cx="1203177" cy="664651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313" y="2888868"/>
            <a:ext cx="1203177" cy="664651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33473" y="5306733"/>
            <a:ext cx="1217124" cy="66465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957" y="4962621"/>
            <a:ext cx="969529" cy="106120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504" y="2583787"/>
            <a:ext cx="1107228" cy="106047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781" y="2722408"/>
            <a:ext cx="961745" cy="92113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197" y="2613794"/>
            <a:ext cx="1021694" cy="978548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927" y="4708434"/>
            <a:ext cx="1069212" cy="102405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536" y="4809363"/>
            <a:ext cx="1085525" cy="1039684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45259">
            <a:off x="8035107" y="4222853"/>
            <a:ext cx="1203177" cy="664651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1013">
            <a:off x="8756044" y="4141367"/>
            <a:ext cx="1203177" cy="66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299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26" grpId="0"/>
      <p:bldP spid="28" grpId="0"/>
      <p:bldP spid="29" grpId="0"/>
      <p:bldP spid="32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4923" y="3028962"/>
            <a:ext cx="4217862" cy="3358668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Подведение итогов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65592" y="2786248"/>
            <a:ext cx="9878127" cy="3855940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26" y="1230422"/>
            <a:ext cx="1677422" cy="1555826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1117928" y="1424890"/>
            <a:ext cx="1194472" cy="875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400" b="1" dirty="0" smtClean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endParaRPr lang="ru-RU" sz="5400" b="1" dirty="0">
              <a:solidFill>
                <a:srgbClr val="4D078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58915" y="1343205"/>
            <a:ext cx="8608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 проведения показа работ будет сформирована окончательная таблица результатов. В этой таблице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будут отсутствовать фамилии и имена участников!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Сохраните таблицу с данными участников для подведения итогов олимпиады.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4495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Материалы для ознакомления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165592" y="3198662"/>
            <a:ext cx="9878127" cy="3443526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165592" y="1171578"/>
            <a:ext cx="101882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Сайт пригласительного этапа всероссийской олимпиады школьников 2020/21 года </a:t>
            </a:r>
            <a:r>
              <a:rPr lang="ru-RU" b="1" u="sng" dirty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https://siriusolymp.ru/</a:t>
            </a:r>
          </a:p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Сайт школьного этапа всероссийской олимпиады школьников 2020/21 года </a:t>
            </a:r>
            <a:r>
              <a:rPr lang="ru-RU" b="1" u="sng" dirty="0" smtClean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</a:t>
            </a:r>
            <a:r>
              <a:rPr lang="ru-RU" b="1" u="sng" dirty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://sochisirius.ru/obuchenie/distant/smena727/3518 </a:t>
            </a:r>
          </a:p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Открытые курсы Образовательного центра «Сириус» </a:t>
            </a:r>
            <a:r>
              <a:rPr lang="ru-RU" b="1" u="sng" dirty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https://edu.sirius.online/#/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Адрес электронной почты поддержки школьного этапа </a:t>
            </a:r>
            <a:r>
              <a:rPr lang="ru-RU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ВсОШ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ru-RU" b="1" u="sng" dirty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info@sochisirius.ru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887" y="3769258"/>
            <a:ext cx="3959909" cy="23023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871" y="3769258"/>
            <a:ext cx="4963772" cy="230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1558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1068548" y="2673522"/>
            <a:ext cx="5752743" cy="5597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Спасибо за </a:t>
            </a:r>
            <a:r>
              <a:rPr lang="ru-RU" sz="3600" b="1" dirty="0" smtClean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внимание</a:t>
            </a:r>
            <a:r>
              <a:rPr lang="en-US" sz="3600" b="1" dirty="0" smtClean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lang="ru-RU" sz="3600" b="1" dirty="0">
              <a:solidFill>
                <a:srgbClr val="4D078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1121308" y="6266783"/>
            <a:ext cx="10659101" cy="4009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Фонд «Талант и успех»               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@</a:t>
            </a:r>
            <a:r>
              <a:rPr lang="en-U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sochisirius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ru-RU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www.sochisirius.ru</a:t>
            </a:r>
            <a:r>
              <a:rPr lang="ru-RU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68548" y="3926517"/>
            <a:ext cx="26997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Данил Салимов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121308" y="3730955"/>
            <a:ext cx="8162855" cy="0"/>
          </a:xfrm>
          <a:prstGeom prst="line">
            <a:avLst/>
          </a:prstGeom>
          <a:ln w="19050">
            <a:solidFill>
              <a:srgbClr val="4D07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одзаголовок 2"/>
          <p:cNvSpPr txBox="1">
            <a:spLocks/>
          </p:cNvSpPr>
          <p:nvPr/>
        </p:nvSpPr>
        <p:spPr>
          <a:xfrm>
            <a:off x="1068548" y="4364616"/>
            <a:ext cx="9144000" cy="5147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Координатор организации школьного этапа </a:t>
            </a:r>
            <a:r>
              <a:rPr lang="ru-R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ВсОШ</a:t>
            </a: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5299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Получение кодов участников школой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59032" y="1434796"/>
            <a:ext cx="6338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Зайдите на страницу ФИС ОКО под логином своей школы и скачайте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zip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-архив с кодами участников.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1848" y="2786787"/>
            <a:ext cx="7927852" cy="33240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857" y="5627596"/>
            <a:ext cx="1249944" cy="690486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1165592" y="2313802"/>
            <a:ext cx="9878127" cy="4328386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26" y="1230422"/>
            <a:ext cx="1677422" cy="1555826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1255052" y="1424890"/>
            <a:ext cx="693889" cy="875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7200" b="1" dirty="0" smtClean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ru-RU" sz="7200" b="1" dirty="0">
              <a:solidFill>
                <a:srgbClr val="4D078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3043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014" y="2592689"/>
            <a:ext cx="6470776" cy="3637658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Разархивирование файлов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59032" y="1434796"/>
            <a:ext cx="6338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Сохраните скачанный </a:t>
            </a:r>
            <a:r>
              <a:rPr lang="ru-RU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zip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-архив в удобном для вас месте и разархивируйте его.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65592" y="2313802"/>
            <a:ext cx="9878127" cy="4328386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26" y="1230422"/>
            <a:ext cx="1677422" cy="1555826"/>
          </a:xfrm>
          <a:prstGeom prst="rect">
            <a:avLst/>
          </a:prstGeom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1255052" y="1424890"/>
            <a:ext cx="693889" cy="875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7200" b="1" dirty="0" smtClean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ru-RU" sz="7200" b="1" dirty="0">
              <a:solidFill>
                <a:srgbClr val="4D078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5197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1165592" y="2313802"/>
            <a:ext cx="9878127" cy="4328386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447478" y="3011696"/>
            <a:ext cx="5314353" cy="931255"/>
          </a:xfrm>
          <a:prstGeom prst="roundRect">
            <a:avLst/>
          </a:prstGeom>
          <a:solidFill>
            <a:srgbClr val="00B1AA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602048" y="3184320"/>
            <a:ext cx="5159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sch1234567_sma21_10.csv</a:t>
            </a:r>
            <a:endParaRPr lang="ru-RU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Содержимое архива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74479" y="1434796"/>
            <a:ext cx="7332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Архив содержит файлы для каждого класса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732717" y="5087120"/>
            <a:ext cx="3012095" cy="523379"/>
          </a:xfrm>
          <a:prstGeom prst="roundRect">
            <a:avLst/>
          </a:prstGeom>
          <a:noFill/>
          <a:ln w="38100">
            <a:solidFill>
              <a:srgbClr val="00B1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1832835" y="5179532"/>
            <a:ext cx="2911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Логин школы в ФИС ОКО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557510" y="5087120"/>
            <a:ext cx="3164526" cy="523379"/>
          </a:xfrm>
          <a:prstGeom prst="roundRect">
            <a:avLst/>
          </a:prstGeom>
          <a:noFill/>
          <a:ln w="38100">
            <a:solidFill>
              <a:srgbClr val="00B1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8073100" y="5179532"/>
            <a:ext cx="21333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Номер параллели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021702" y="3942951"/>
            <a:ext cx="0" cy="1133199"/>
          </a:xfrm>
          <a:prstGeom prst="line">
            <a:avLst/>
          </a:prstGeom>
          <a:ln w="38100">
            <a:solidFill>
              <a:srgbClr val="00B1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819821" y="3911395"/>
            <a:ext cx="17893" cy="1164755"/>
          </a:xfrm>
          <a:prstGeom prst="line">
            <a:avLst/>
          </a:prstGeom>
          <a:ln w="38100">
            <a:solidFill>
              <a:srgbClr val="00B1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508654" y="3941719"/>
            <a:ext cx="17893" cy="1164755"/>
          </a:xfrm>
          <a:prstGeom prst="line">
            <a:avLst/>
          </a:prstGeom>
          <a:ln w="38100">
            <a:solidFill>
              <a:srgbClr val="00B1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5311937" y="5106474"/>
            <a:ext cx="1801369" cy="523379"/>
          </a:xfrm>
          <a:prstGeom prst="roundRect">
            <a:avLst/>
          </a:prstGeom>
          <a:noFill/>
          <a:ln w="38100">
            <a:solidFill>
              <a:srgbClr val="00B1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361996" y="5179532"/>
            <a:ext cx="1701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Код предмета</a:t>
            </a:r>
            <a:endParaRPr lang="ru-RU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0038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Структура таблицы кодов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65592" y="2313802"/>
            <a:ext cx="9878127" cy="4328386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774479" y="1278265"/>
            <a:ext cx="8709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Таблица состоит из следующих столбцов: логин школы в ФИС ОКО, класс,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незаполненный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столбец с ФИО участников, индивидуальные коды участников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предмету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113" y="2617637"/>
            <a:ext cx="5355771" cy="372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2221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542573"/>
              </p:ext>
            </p:extLst>
          </p:nvPr>
        </p:nvGraphicFramePr>
        <p:xfrm>
          <a:off x="7341899" y="3421160"/>
          <a:ext cx="3363924" cy="2194082"/>
        </p:xfrm>
        <a:graphic>
          <a:graphicData uri="http://schemas.openxmlformats.org/drawingml/2006/table">
            <a:tbl>
              <a:tblPr/>
              <a:tblGrid>
                <a:gridCol w="10512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126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338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4D078C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Таблица кодов предметов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Код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Предмет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sma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математика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sbi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биология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sph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физика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sch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химия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sas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астрономия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1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Структура кода участника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165592" y="2313802"/>
            <a:ext cx="9878127" cy="4328386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774479" y="1434796"/>
            <a:ext cx="7332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Код участника — уникальная комбинация символов, выдающаяся участнику для входа в тестирующую систему олимпиады.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608543" y="4323490"/>
            <a:ext cx="4724371" cy="610026"/>
          </a:xfrm>
          <a:prstGeom prst="roundRect">
            <a:avLst/>
          </a:prstGeom>
          <a:solidFill>
            <a:srgbClr val="00B1AA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608543" y="2627572"/>
            <a:ext cx="3590856" cy="675871"/>
          </a:xfrm>
          <a:prstGeom prst="roundRect">
            <a:avLst/>
          </a:prstGeom>
          <a:noFill/>
          <a:ln w="38100">
            <a:solidFill>
              <a:srgbClr val="00B1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895639" y="3572453"/>
            <a:ext cx="3437275" cy="405414"/>
          </a:xfrm>
          <a:prstGeom prst="roundRect">
            <a:avLst/>
          </a:prstGeom>
          <a:noFill/>
          <a:ln w="38100">
            <a:solidFill>
              <a:srgbClr val="00B1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381705" y="3303443"/>
            <a:ext cx="0" cy="1125005"/>
          </a:xfrm>
          <a:prstGeom prst="line">
            <a:avLst/>
          </a:prstGeom>
          <a:ln w="38100">
            <a:solidFill>
              <a:srgbClr val="00B1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464726" y="3959826"/>
            <a:ext cx="0" cy="468622"/>
          </a:xfrm>
          <a:prstGeom prst="line">
            <a:avLst/>
          </a:prstGeom>
          <a:ln w="38100">
            <a:solidFill>
              <a:srgbClr val="00B1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1930746" y="4428448"/>
            <a:ext cx="43588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</a:t>
            </a:r>
            <a:r>
              <a:rPr lang="ru-RU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</a:t>
            </a:r>
            <a:r>
              <a:rPr lang="en-US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10/sch1234567/10/w43wrv9v </a:t>
            </a:r>
            <a:endParaRPr lang="ru-RU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096693" y="5310149"/>
            <a:ext cx="2931589" cy="391002"/>
          </a:xfrm>
          <a:prstGeom prst="roundRect">
            <a:avLst/>
          </a:prstGeom>
          <a:noFill/>
          <a:ln w="38100">
            <a:solidFill>
              <a:srgbClr val="00B1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689804" y="5986983"/>
            <a:ext cx="3643110" cy="396927"/>
          </a:xfrm>
          <a:prstGeom prst="roundRect">
            <a:avLst/>
          </a:prstGeom>
          <a:noFill/>
          <a:ln w="38100">
            <a:solidFill>
              <a:srgbClr val="00B1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3202965" y="3590494"/>
            <a:ext cx="3242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Логин школы в ФИС ОКО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88162" y="2635567"/>
            <a:ext cx="358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Код предмета и минимального класса комплекта заданий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35061" y="5975588"/>
            <a:ext cx="3712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Индивидуальная часть кода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575005" y="5301333"/>
            <a:ext cx="2072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Номер параллели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4703113" y="4828558"/>
            <a:ext cx="0" cy="500940"/>
          </a:xfrm>
          <a:prstGeom prst="line">
            <a:avLst/>
          </a:prstGeom>
          <a:ln w="38100">
            <a:solidFill>
              <a:srgbClr val="00B1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199399" y="4828558"/>
            <a:ext cx="0" cy="1147030"/>
          </a:xfrm>
          <a:prstGeom prst="line">
            <a:avLst/>
          </a:prstGeom>
          <a:ln w="38100">
            <a:solidFill>
              <a:srgbClr val="00B1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3439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7586" y="2879176"/>
            <a:ext cx="7916826" cy="3197637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Заполнение таблицы с ФИО участников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59032" y="1689661"/>
            <a:ext cx="633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Заполните каждую таблицу данными учеников.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65592" y="2313802"/>
            <a:ext cx="9878127" cy="4328386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26" y="1230422"/>
            <a:ext cx="1677422" cy="1555826"/>
          </a:xfrm>
          <a:prstGeom prst="rect">
            <a:avLst/>
          </a:prstGeom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1255052" y="1424890"/>
            <a:ext cx="693889" cy="875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7200" b="1" dirty="0" smtClean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ru-RU" sz="7200" b="1" dirty="0">
              <a:solidFill>
                <a:srgbClr val="4D078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3717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924426" y="117185"/>
            <a:ext cx="10343147" cy="602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Выдача кодов участникам олимпиады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45891" y="3384200"/>
            <a:ext cx="8517528" cy="187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Раздайте коды ученикам любым удобным вам способом. 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Сохраните таблицу участников, она понадобится в случае восстановления утраченного кода участника и для подведения итогов олимпиады!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65592" y="2313802"/>
            <a:ext cx="9878127" cy="4328386"/>
          </a:xfrm>
          <a:prstGeom prst="roundRect">
            <a:avLst/>
          </a:prstGeom>
          <a:noFill/>
          <a:ln w="38100">
            <a:solidFill>
              <a:srgbClr val="4D0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26" y="1230422"/>
            <a:ext cx="1677422" cy="1555826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1255052" y="1424890"/>
            <a:ext cx="693889" cy="875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7200" b="1" dirty="0" smtClean="0">
                <a:solidFill>
                  <a:srgbClr val="4D078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ru-RU" sz="7200" b="1" dirty="0">
              <a:solidFill>
                <a:srgbClr val="4D078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3262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3723</TotalTime>
  <Words>682</Words>
  <Application>Microsoft Office PowerPoint</Application>
  <PresentationFormat>Широкоэкранный</PresentationFormat>
  <Paragraphs>119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Tahoma</vt:lpstr>
      <vt:lpstr>Тема Office</vt:lpstr>
      <vt:lpstr>Технологическая модель проведения школьного этапа всероссийской олимпиады школьников по математике, биологии, физике, химии, астрономии и информатике</vt:lpstr>
      <vt:lpstr>Содержание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</vt:lpstr>
      <vt:lpstr>Презентация PowerPoint</vt:lpstr>
      <vt:lpstr> </vt:lpstr>
      <vt:lpstr>Презентация PowerPoint</vt:lpstr>
      <vt:lpstr> </vt:lpstr>
      <vt:lpstr>Презентация PowerPoint</vt:lpstr>
      <vt:lpstr> </vt:lpstr>
      <vt:lpstr> 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Позиционирование в медиа. Продвижение профильных программ и экспертизы регионального центра</dc:title>
  <dc:creator>Беседина Тамара Федоровна</dc:creator>
  <cp:lastModifiedBy>Салимов Данил Ринатович</cp:lastModifiedBy>
  <cp:revision>148</cp:revision>
  <dcterms:created xsi:type="dcterms:W3CDTF">2020-08-13T09:57:59Z</dcterms:created>
  <dcterms:modified xsi:type="dcterms:W3CDTF">2021-06-28T11:34:28Z</dcterms:modified>
</cp:coreProperties>
</file>